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营业收入（亿元）</c:v>
                </c:pt>
              </c:strCache>
            </c:strRef>
          </c:tx>
          <c:dPt>
            <c:idx val="0"/>
            <c:spPr>
              <a:solidFill>
                <a:srgbClr val="2E5E8C"/>
              </a:solidFill>
            </c:spPr>
          </c:dPt>
          <c:dPt>
            <c:idx val="1"/>
            <c:spPr>
              <a:solidFill>
                <a:srgbClr val="2E5E8C"/>
              </a:solidFill>
            </c:spPr>
          </c:dPt>
          <c:dPt>
            <c:idx val="2"/>
            <c:spPr>
              <a:solidFill>
                <a:srgbClr val="2E5E8C"/>
              </a:solidFill>
            </c:spPr>
          </c:dPt>
          <c:dPt>
            <c:idx val="3"/>
            <c:spPr>
              <a:solidFill>
                <a:srgbClr val="C9A227"/>
              </a:solidFill>
            </c:spPr>
          </c:dPt>
          <c:cat>
            <c:strRef>
              <c:f>Sheet1!$A$2:$A$5</c:f>
              <c:strCache>
                <c:ptCount val="4"/>
                <c:pt idx="0">
                  <c:v>一季度</c:v>
                </c:pt>
                <c:pt idx="1">
                  <c:v>二季度</c:v>
                </c:pt>
                <c:pt idx="2">
                  <c:v>三季度</c:v>
                </c:pt>
                <c:pt idx="3">
                  <c:v>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0.92</c:v>
                </c:pt>
                <c:pt idx="1">
                  <c:v>1.08</c:v>
                </c:pt>
                <c:pt idx="2">
                  <c:v>1.26</c:v>
                </c:pt>
                <c:pt idx="3">
                  <c:v>1.6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sz="1200" b="1">
                  <a:solidFill>
                    <a:srgbClr val="0E2242"/>
                  </a:solidFill>
                  <a:latin typeface="Microsoft YaHe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8E1EC"/>
            </a:solidFill>
          </a:ln>
        </c:spPr>
        <c:txPr>
          <a:bodyPr/>
          <a:lstStyle/>
          <a:p>
            <a:pPr>
              <a:defRPr sz="1200">
                <a:solidFill>
                  <a:srgbClr val="213040"/>
                </a:solidFill>
                <a:latin typeface="Microsoft Ya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.9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over-gr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1248" y="603504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4C766"/>
                </a:solidFill>
                <a:latin typeface="Microsoft YaHei"/>
              </a:rPr>
              <a:t>星野科技 · XINGYE 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389888"/>
            <a:ext cx="786384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0" b="1">
                <a:solidFill>
                  <a:srgbClr val="C9A227"/>
                </a:solidFill>
                <a:latin typeface="Microsoft YaHei"/>
              </a:rPr>
              <a:t>2026</a:t>
            </a:r>
          </a:p>
        </p:txBody>
      </p:sp>
      <p:sp>
        <p:nvSpPr>
          <p:cNvPr id="6" name="Rectangle 5"/>
          <p:cNvSpPr/>
          <p:nvPr/>
        </p:nvSpPr>
        <p:spPr>
          <a:xfrm>
            <a:off x="877824" y="3218688"/>
            <a:ext cx="777240" cy="411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3456432"/>
            <a:ext cx="960120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300" b="1">
                <a:solidFill>
                  <a:srgbClr val="FFFFFF"/>
                </a:solidFill>
                <a:latin typeface="Microsoft YaHei"/>
              </a:rPr>
              <a:t>年度总结报告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4315968"/>
            <a:ext cx="9601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D7E3F2"/>
                </a:solidFill>
                <a:latin typeface="Microsoft YaHei"/>
              </a:rPr>
              <a:t>营收 4.86 亿元 · 增长 38%</a:t>
            </a:r>
            <a:r>
              <a:rPr sz="1500" b="0">
                <a:solidFill>
                  <a:srgbClr val="D7E3F2"/>
                </a:solidFill>
                <a:latin typeface="Microsoft YaHei"/>
              </a:rPr>
              <a:t>  ——  一年的成绩、节点与下一步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5742432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D7E3F2"/>
                </a:solidFill>
                <a:latin typeface="Microsoft YaHei"/>
              </a:rPr>
              <a:t>星野科技股份有限公司 · 董事会办公室    |    2026 年 12 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6345936"/>
            <a:ext cx="7315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B9C6D9"/>
                </a:solidFill>
                <a:latin typeface="Microsoft YaHei"/>
              </a:rPr>
              <a:t>样稿示例 · 内容虚构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749039" cy="6858000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8" y="1051560"/>
            <a:ext cx="27432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Microsoft YaHei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83664"/>
            <a:ext cx="2743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4C766"/>
                </a:solidFill>
                <a:latin typeface="Microsoft YaHei"/>
              </a:rPr>
              <a:t>CONTENTS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2395728"/>
            <a:ext cx="566928" cy="3657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5120640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9A227"/>
                </a:solidFill>
                <a:latin typeface="Microsoft YaHei"/>
              </a:rPr>
              <a:t>2026</a:t>
            </a:r>
            <a:r>
              <a:rPr sz="1300" b="0">
                <a:solidFill>
                  <a:srgbClr val="D7E3F2"/>
                </a:solidFill>
                <a:latin typeface="Microsoft YaHei"/>
              </a:rPr>
              <a:t>  年度总结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4840" y="1170432"/>
            <a:ext cx="868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9240" y="1188720"/>
            <a:ext cx="4206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年度成绩单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49240" y="1591056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5D7086"/>
                </a:solidFill>
                <a:latin typeface="Microsoft YaHei"/>
              </a:rPr>
              <a:t>成绩单 · 营收四季 · 收入结构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95560" y="1261872"/>
            <a:ext cx="1143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03 — 05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34840" y="1737360"/>
            <a:ext cx="6903720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34840" y="2121408"/>
            <a:ext cx="868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Microsoft YaHe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49240" y="2139696"/>
            <a:ext cx="4206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关键项目与客户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2542032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5D7086"/>
                </a:solidFill>
                <a:latin typeface="Microsoft YaHei"/>
              </a:rPr>
              <a:t>灯塔计划 · 基建与合作 · 云台 · 客户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95560" y="2212848"/>
            <a:ext cx="1143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06 — 09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34840" y="2688336"/>
            <a:ext cx="6903720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3072384"/>
            <a:ext cx="868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Microsoft YaHei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49240" y="3090672"/>
            <a:ext cx="4206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节点与人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49240" y="3493008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5D7086"/>
                </a:solidFill>
                <a:latin typeface="Microsoft YaHei"/>
              </a:rPr>
              <a:t>大事记 · 团队成长 · 组织进化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95560" y="3163824"/>
            <a:ext cx="1143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10 — 12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34840" y="3639312"/>
            <a:ext cx="6903720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34840" y="4023360"/>
            <a:ext cx="868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Microsoft YaHei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49240" y="4041648"/>
            <a:ext cx="4206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问题与环境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49240" y="4443984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5D7086"/>
                </a:solidFill>
                <a:latin typeface="Microsoft YaHei"/>
              </a:rPr>
              <a:t>直面短板 · 外部市场判断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95560" y="4114800"/>
            <a:ext cx="1143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13 — 14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434840" y="4590288"/>
            <a:ext cx="6903720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434840" y="4974336"/>
            <a:ext cx="868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Microsoft YaHei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49240" y="4992624"/>
            <a:ext cx="4206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2027 展望与行动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49240" y="5394960"/>
            <a:ext cx="4206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5D7086"/>
                </a:solidFill>
                <a:latin typeface="Microsoft YaHei"/>
              </a:rPr>
              <a:t>目标 · 四大举措 · 致谢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95560" y="5065776"/>
            <a:ext cx="1143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15 — 17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36576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PART 01 · 年度成绩单</a:t>
            </a:r>
          </a:p>
        </p:txBody>
      </p:sp>
      <p:sp>
        <p:nvSpPr>
          <p:cNvPr id="4" name="Rectangle 3"/>
          <p:cNvSpPr/>
          <p:nvPr/>
        </p:nvSpPr>
        <p:spPr>
          <a:xfrm>
            <a:off x="841248" y="65836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44752" y="52578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SCORECARD · 全年成绩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859536"/>
            <a:ext cx="10509199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>
                <a:solidFill>
                  <a:srgbClr val="0E2242"/>
                </a:solidFill>
                <a:latin typeface="Microsoft YaHei"/>
              </a:rPr>
              <a:t>先看成绩单：营收 4.86 亿，增长 38%</a:t>
            </a:r>
          </a:p>
        </p:txBody>
      </p:sp>
      <p:sp>
        <p:nvSpPr>
          <p:cNvPr id="7" name="Rectangle 6"/>
          <p:cNvSpPr/>
          <p:nvPr/>
        </p:nvSpPr>
        <p:spPr>
          <a:xfrm>
            <a:off x="841248" y="1481328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3 / 18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" y="1755648"/>
            <a:ext cx="2462707" cy="1481328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41248" y="1755648"/>
            <a:ext cx="45720" cy="1481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0704" y="190195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4.86</a:t>
            </a:r>
            <a:r>
              <a:rPr sz="1250" b="1">
                <a:solidFill>
                  <a:srgbClr val="2E5E8C"/>
                </a:solidFill>
                <a:latin typeface="Microsoft YaHei"/>
              </a:rPr>
              <a:t> 亿元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" y="2761488"/>
            <a:ext cx="209694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13040"/>
                </a:solidFill>
                <a:latin typeface="Microsoft YaHei"/>
              </a:rPr>
              <a:t>全年营收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704" y="2962656"/>
            <a:ext cx="2096947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5D7086"/>
                </a:solidFill>
                <a:latin typeface="Microsoft YaHei"/>
              </a:rPr>
              <a:t>同比增长 38%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23411" y="1755648"/>
            <a:ext cx="2462707" cy="1481328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523411" y="1755648"/>
            <a:ext cx="45720" cy="1481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42867" y="190195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6,240</a:t>
            </a:r>
            <a:r>
              <a:rPr sz="1250" b="1">
                <a:solidFill>
                  <a:srgbClr val="2E5E8C"/>
                </a:solidFill>
                <a:latin typeface="Microsoft YaHei"/>
              </a:rPr>
              <a:t> 万元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42867" y="2761488"/>
            <a:ext cx="209694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13040"/>
                </a:solidFill>
                <a:latin typeface="Microsoft YaHei"/>
              </a:rPr>
              <a:t>净利润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2867" y="2962656"/>
            <a:ext cx="2096947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5D7086"/>
                </a:solidFill>
                <a:latin typeface="Microsoft YaHei"/>
              </a:rPr>
              <a:t>净利率 12.8%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05575" y="1755648"/>
            <a:ext cx="2462707" cy="1481328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05575" y="1755648"/>
            <a:ext cx="45720" cy="1481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25031" y="190195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1,240</a:t>
            </a:r>
            <a:r>
              <a:rPr sz="1250" b="1">
                <a:solidFill>
                  <a:srgbClr val="2E5E8C"/>
                </a:solidFill>
                <a:latin typeface="Microsoft YaHei"/>
              </a:rPr>
              <a:t> 家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25031" y="2761488"/>
            <a:ext cx="209694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13040"/>
                </a:solidFill>
                <a:latin typeface="Microsoft YaHei"/>
              </a:rPr>
              <a:t>企业客户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25031" y="2962656"/>
            <a:ext cx="2096947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5D7086"/>
                </a:solidFill>
                <a:latin typeface="Microsoft YaHei"/>
              </a:rPr>
              <a:t>续约率 91%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887739" y="1755648"/>
            <a:ext cx="2462707" cy="1481328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887739" y="1755648"/>
            <a:ext cx="45720" cy="1481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107195" y="190195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532</a:t>
            </a:r>
            <a:r>
              <a:rPr sz="1250" b="1">
                <a:solidFill>
                  <a:srgbClr val="2E5E8C"/>
                </a:solidFill>
                <a:latin typeface="Microsoft YaHei"/>
              </a:rPr>
              <a:t> 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07195" y="2761488"/>
            <a:ext cx="209694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13040"/>
                </a:solidFill>
                <a:latin typeface="Microsoft YaHei"/>
              </a:rPr>
              <a:t>团队规模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07195" y="2962656"/>
            <a:ext cx="2096947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5D7086"/>
                </a:solidFill>
                <a:latin typeface="Microsoft YaHei"/>
              </a:rPr>
              <a:t>全年净增 118 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41248" y="3584448"/>
            <a:ext cx="10509199" cy="969264"/>
          </a:xfrm>
          <a:prstGeom prst="roundRect">
            <a:avLst>
              <a:gd name="adj" fmla="val 9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33856" y="3785615"/>
            <a:ext cx="10058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E4C766"/>
                </a:solidFill>
                <a:latin typeface="Microsoft YaHei"/>
              </a:rPr>
              <a:t>一句话总括：</a:t>
            </a:r>
            <a:r>
              <a:rPr sz="1350" b="0">
                <a:solidFill>
                  <a:srgbClr val="FFFFFF"/>
                </a:solidFill>
                <a:latin typeface="Microsoft YaHei"/>
              </a:rPr>
              <a:t>规模再上台阶的同时，赚钱的质量守住了——增长 38%，净利率 12.8%，现金流全年为正。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33856" y="4206240"/>
            <a:ext cx="10058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D7E3F2"/>
                </a:solidFill>
                <a:latin typeface="Microsoft YaHei"/>
              </a:rPr>
              <a:t>四个季度的收入逐季抬升，下半年占全年的 59%，增长后劲在下半年。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41248" y="4864608"/>
            <a:ext cx="335676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60704" y="5029200"/>
            <a:ext cx="299100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5D7086"/>
                </a:solidFill>
                <a:latin typeface="Microsoft YaHei"/>
              </a:rPr>
              <a:t>研发投入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0704" y="5303520"/>
            <a:ext cx="2991002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E2242"/>
                </a:solidFill>
                <a:latin typeface="Microsoft YaHei"/>
              </a:rPr>
              <a:t>6,800 万元</a:t>
            </a:r>
            <a:r>
              <a:rPr sz="1050" b="0">
                <a:solidFill>
                  <a:srgbClr val="2E5E8C"/>
                </a:solidFill>
                <a:latin typeface="Microsoft YaHei"/>
              </a:rPr>
              <a:t>  占营收 14%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417466" y="4864608"/>
            <a:ext cx="335676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636922" y="5029200"/>
            <a:ext cx="299100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5D7086"/>
                </a:solidFill>
                <a:latin typeface="Microsoft YaHei"/>
              </a:rPr>
              <a:t>综合毛利率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36922" y="5303520"/>
            <a:ext cx="2991002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E2242"/>
                </a:solidFill>
                <a:latin typeface="Microsoft YaHei"/>
              </a:rPr>
              <a:t>41.2%</a:t>
            </a:r>
            <a:r>
              <a:rPr sz="1050" b="0">
                <a:solidFill>
                  <a:srgbClr val="2E5E8C"/>
                </a:solidFill>
                <a:latin typeface="Microsoft YaHei"/>
              </a:rPr>
              <a:t>  同比 −1.6 个百分点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993684" y="4864608"/>
            <a:ext cx="335676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213140" y="5029200"/>
            <a:ext cx="299100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5D7086"/>
                </a:solidFill>
                <a:latin typeface="Microsoft YaHei"/>
              </a:rPr>
              <a:t>经营性现金流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13140" y="5303520"/>
            <a:ext cx="2991002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E2242"/>
                </a:solidFill>
                <a:latin typeface="Microsoft YaHei"/>
              </a:rPr>
              <a:t>连续 4 年</a:t>
            </a:r>
            <a:r>
              <a:rPr sz="1050" b="0">
                <a:solidFill>
                  <a:srgbClr val="2E5E8C"/>
                </a:solidFill>
                <a:latin typeface="Microsoft YaHei"/>
              </a:rPr>
              <a:t>  全年为正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REVENUE · 营收走势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四个季度，一路向上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4 / 18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841248" y="1810512"/>
          <a:ext cx="6720840" cy="4160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41248" y="6053328"/>
            <a:ext cx="6720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5D7086"/>
                </a:solidFill>
                <a:latin typeface="Microsoft YaHei"/>
              </a:rPr>
              <a:t>营业收入（亿元）· 2026 年四季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27848" y="1810512"/>
            <a:ext cx="3422599" cy="416052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83879" y="2029968"/>
            <a:ext cx="2910535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怎么看这张图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1624" y="2487168"/>
            <a:ext cx="2727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四季度单季 1.60 亿元，创历史新高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02167" y="2564892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21624" y="3072661"/>
            <a:ext cx="2727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下半年收入占全年 59%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02167" y="3150385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21624" y="3484280"/>
            <a:ext cx="2727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无单季环比下滑，节奏比去年稳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02167" y="3562004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MIX · 收入结构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收入结构：基本盘稳，新引擎点火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5 /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1783080"/>
            <a:ext cx="1050919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5D7086"/>
                </a:solidFill>
                <a:latin typeface="Microsoft YaHei"/>
              </a:rPr>
              <a:t>三条产品线收入占比（2026 全年）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1248" y="2267712"/>
            <a:ext cx="5962811" cy="969264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2416" y="2423160"/>
            <a:ext cx="5624483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57%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42416" y="2852928"/>
            <a:ext cx="562448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D7E3F2"/>
                </a:solidFill>
                <a:latin typeface="Microsoft YaHei"/>
              </a:rPr>
              <a:t>核心平台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31491" y="2267712"/>
            <a:ext cx="1759131" cy="96926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32659" y="2423160"/>
            <a:ext cx="1420803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17%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32659" y="2852928"/>
            <a:ext cx="142080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FFFFF"/>
                </a:solidFill>
                <a:latin typeface="Microsoft YaHei"/>
              </a:rPr>
              <a:t>星野云台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18055" y="2267712"/>
            <a:ext cx="2704959" cy="969264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19223" y="2423160"/>
            <a:ext cx="2366631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26%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19223" y="2852928"/>
            <a:ext cx="236663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FFFFF"/>
                </a:solidFill>
                <a:latin typeface="Microsoft YaHei"/>
              </a:rPr>
              <a:t>实施与服务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1248" y="3721607"/>
            <a:ext cx="146304" cy="146304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70432" y="3648456"/>
            <a:ext cx="2834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核心平台 · 压舱石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87368" y="3648456"/>
            <a:ext cx="726307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收入占比 57%，增速 24%——老客户扩容与版本升级撑起基本盘。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1248" y="4197095"/>
            <a:ext cx="146304" cy="1463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70432" y="4123943"/>
            <a:ext cx="2834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星野云台 · 新引擎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87368" y="4123943"/>
            <a:ext cx="726307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4 月发布，年内收入占比 17%——从 0 起步的第二曲线已经点火。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41248" y="4672583"/>
            <a:ext cx="146304" cy="146304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70432" y="4599431"/>
            <a:ext cx="2834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实施与服务 · 高毛利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87368" y="4599431"/>
            <a:ext cx="726307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收入占比 26%，毛利率高于产品线 6 个百分点——赚钱的质量在这里。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41248" y="5285232"/>
            <a:ext cx="10509199" cy="786384"/>
          </a:xfrm>
          <a:prstGeom prst="roundRect">
            <a:avLst>
              <a:gd name="adj" fmla="val 10000"/>
            </a:avLst>
          </a:prstGeom>
          <a:solidFill>
            <a:srgbClr val="F7F1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15568" y="5504688"/>
            <a:ext cx="996055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C9A227"/>
                </a:solidFill>
                <a:latin typeface="Microsoft YaHei"/>
              </a:rPr>
              <a:t>结构判断：</a:t>
            </a:r>
            <a:r>
              <a:rPr sz="1250" b="0">
                <a:solidFill>
                  <a:srgbClr val="213040"/>
                </a:solidFill>
                <a:latin typeface="Microsoft YaHei"/>
              </a:rPr>
              <a:t>三条线第一次形成梯队——基本盘、增长极、利润源各就其位，不再靠单条产品线打天下。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eting-spl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975" y="0"/>
            <a:ext cx="461772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1248" y="4389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PART 02 · 关键项目与客户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74980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44752" y="617220"/>
            <a:ext cx="5669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KEY PROJECT · 关键项目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969264"/>
            <a:ext cx="650412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300" b="1">
                <a:solidFill>
                  <a:srgbClr val="0E2242"/>
                </a:solidFill>
                <a:latin typeface="Microsoft YaHei"/>
              </a:rPr>
              <a:t>灯塔计划：核心系统提前 23 天完成换装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" y="2103120"/>
            <a:ext cx="599206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核心系统整体换代，覆盖全部 1,240 家客户的生产环境</a:t>
            </a:r>
          </a:p>
        </p:txBody>
      </p:sp>
      <p:sp>
        <p:nvSpPr>
          <p:cNvPr id="9" name="Rectangle 8"/>
          <p:cNvSpPr/>
          <p:nvPr/>
        </p:nvSpPr>
        <p:spPr>
          <a:xfrm>
            <a:off x="859536" y="2180844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78992" y="2565804"/>
            <a:ext cx="599206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比计划提前 23 天上线，上线当月零重大故障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9536" y="2643528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78992" y="3028489"/>
            <a:ext cx="599206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系统可用性 99.95%，客户工单量同比下降 31%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59536" y="3106213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41248" y="4846320"/>
            <a:ext cx="3005175" cy="1078992"/>
          </a:xfrm>
          <a:prstGeom prst="roundRect">
            <a:avLst>
              <a:gd name="adj" fmla="val 7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42416" y="5010912"/>
            <a:ext cx="26394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E4C766"/>
                </a:solidFill>
                <a:latin typeface="Microsoft YaHei"/>
              </a:rPr>
              <a:t>提前 23 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" y="5468112"/>
            <a:ext cx="2639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D7E3F2"/>
                </a:solidFill>
                <a:latin typeface="Microsoft YaHei"/>
              </a:rPr>
              <a:t>上线交付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065879" y="4846320"/>
            <a:ext cx="3005175" cy="1078992"/>
          </a:xfrm>
          <a:prstGeom prst="roundRect">
            <a:avLst>
              <a:gd name="adj" fmla="val 7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67047" y="5010912"/>
            <a:ext cx="26394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E4C766"/>
                </a:solidFill>
                <a:latin typeface="Microsoft YaHei"/>
              </a:rPr>
              <a:t>99.95%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67047" y="5468112"/>
            <a:ext cx="2639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D7E3F2"/>
                </a:solidFill>
                <a:latin typeface="Microsoft YaHei"/>
              </a:rPr>
              <a:t>系统可用性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1248" y="6455664"/>
            <a:ext cx="6229807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56655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INFRA &amp; DEALS · 基建与合作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华东数据中心二期与三笔战略合作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7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83080"/>
            <a:ext cx="5126583" cy="301752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1248" y="1783080"/>
            <a:ext cx="5126583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5568" y="2029968"/>
            <a:ext cx="4577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E2242"/>
                </a:solidFill>
                <a:latin typeface="Microsoft YaHei"/>
              </a:rPr>
              <a:t>华东数据中心二期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615184"/>
            <a:ext cx="4577943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0E2242"/>
                </a:solidFill>
                <a:latin typeface="Microsoft YaHei"/>
              </a:rPr>
              <a:t>1,200</a:t>
            </a:r>
            <a:r>
              <a:rPr sz="1300" b="1">
                <a:solidFill>
                  <a:srgbClr val="2E5E8C"/>
                </a:solidFill>
                <a:latin typeface="Microsoft YaHei"/>
              </a:rPr>
              <a:t> 个新增机柜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3611880"/>
            <a:ext cx="4577943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单位算力成本下降 12%，为云台的算力需求预留了两年空间。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23863" y="1783080"/>
            <a:ext cx="5126583" cy="301752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23863" y="1783080"/>
            <a:ext cx="5126583" cy="64008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8183" y="2029968"/>
            <a:ext cx="45779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E2242"/>
                </a:solidFill>
                <a:latin typeface="Microsoft YaHei"/>
              </a:rPr>
              <a:t>头部客户战略合作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8183" y="2615184"/>
            <a:ext cx="4577943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0E2242"/>
                </a:solidFill>
                <a:latin typeface="Microsoft YaHei"/>
              </a:rPr>
              <a:t>1.2</a:t>
            </a:r>
            <a:r>
              <a:rPr sz="1300" b="1">
                <a:solidFill>
                  <a:srgbClr val="2E5E8C"/>
                </a:solidFill>
                <a:latin typeface="Microsoft YaHei"/>
              </a:rPr>
              <a:t> 亿元合同金额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8183" y="3611880"/>
            <a:ext cx="4577943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与 3 家头部客户签约，合作期两年起步，覆盖下一轮增长周期。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" y="5074920"/>
            <a:ext cx="10509199" cy="868680"/>
          </a:xfrm>
          <a:prstGeom prst="roundRect">
            <a:avLst>
              <a:gd name="adj" fmla="val 9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33856" y="5358384"/>
            <a:ext cx="99239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4C766"/>
                </a:solidFill>
                <a:latin typeface="Microsoft YaHei"/>
              </a:rPr>
              <a:t>共同点：</a:t>
            </a:r>
            <a:r>
              <a:rPr sz="1300" b="0">
                <a:solidFill>
                  <a:srgbClr val="FFFFFF"/>
                </a:solidFill>
                <a:latin typeface="Microsoft YaHei"/>
              </a:rPr>
              <a:t>两笔投入都不是为今年花的——是为云台放量与交付规模提前布的局。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CASE · 第二曲线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星野云台：从 0 到 17% 的第二曲线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8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83080"/>
            <a:ext cx="3246120" cy="3977639"/>
          </a:xfrm>
          <a:prstGeom prst="roundRect">
            <a:avLst>
              <a:gd name="adj" fmla="val 5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52144" y="2148840"/>
            <a:ext cx="2651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D7E3F2"/>
                </a:solidFill>
                <a:latin typeface="Microsoft YaHei"/>
              </a:rPr>
              <a:t>收入占比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144" y="2542032"/>
            <a:ext cx="2743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D7E3F2"/>
                </a:solidFill>
                <a:latin typeface="Microsoft YaHei"/>
              </a:rPr>
              <a:t>0</a:t>
            </a:r>
            <a:r>
              <a:rPr sz="2400" b="1">
                <a:solidFill>
                  <a:srgbClr val="E4C766"/>
                </a:solidFill>
                <a:latin typeface="Microsoft YaHei"/>
              </a:rPr>
              <a:t> → </a:t>
            </a:r>
            <a:r>
              <a:rPr sz="4400" b="1">
                <a:solidFill>
                  <a:srgbClr val="E4C766"/>
                </a:solidFill>
                <a:latin typeface="Microsoft YaHei"/>
              </a:rPr>
              <a:t>17%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52144" y="3913632"/>
            <a:ext cx="566928" cy="3657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52144" y="4133087"/>
            <a:ext cx="269748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D7E3F2"/>
                </a:solidFill>
                <a:latin typeface="Microsoft YaHei"/>
              </a:rPr>
              <a:t>4 月发布、年内成军，提前一个季度达成年度目标。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53128" y="1783080"/>
            <a:ext cx="2164994" cy="1298448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36008" y="1956816"/>
            <a:ext cx="183581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E2242"/>
                </a:solidFill>
                <a:latin typeface="Microsoft YaHei"/>
              </a:rPr>
              <a:t>96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6008" y="2487168"/>
            <a:ext cx="183581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5D7086"/>
                </a:solidFill>
                <a:latin typeface="Microsoft YaHei"/>
              </a:rPr>
              <a:t>签约客户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19290" y="1783080"/>
            <a:ext cx="2164994" cy="1298448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002170" y="1956816"/>
            <a:ext cx="183581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E2242"/>
                </a:solidFill>
                <a:latin typeface="Microsoft YaHei"/>
              </a:rPr>
              <a:t>43%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02170" y="2487168"/>
            <a:ext cx="183581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5D7086"/>
                </a:solidFill>
                <a:latin typeface="Microsoft YaHei"/>
              </a:rPr>
              <a:t>客户复购率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85452" y="1783080"/>
            <a:ext cx="2164994" cy="1298448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68332" y="1956816"/>
            <a:ext cx="183581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E2242"/>
                </a:solidFill>
                <a:latin typeface="Microsoft YaHei"/>
              </a:rPr>
              <a:t>14 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68332" y="2487168"/>
            <a:ext cx="183581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5D7086"/>
                </a:solidFill>
                <a:latin typeface="Microsoft YaHei"/>
              </a:rPr>
              <a:t>行业模板沉淀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90872" y="3456432"/>
            <a:ext cx="66595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4 月发布，年内签约客户 96 家——从第一单陌生拜访，到头部客户主动询价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71416" y="3534156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690872" y="3919116"/>
            <a:ext cx="66595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已沉淀 14 个行业模板，成为销售的标准开场白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471416" y="3996840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690872" y="4381801"/>
            <a:ext cx="665957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复购率 43%：用得深的客户，第二年自己就把预算留出来了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71416" y="4459525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453128" y="5230368"/>
            <a:ext cx="6897319" cy="566928"/>
          </a:xfrm>
          <a:prstGeom prst="roundRect">
            <a:avLst>
              <a:gd name="adj" fmla="val 10000"/>
            </a:avLst>
          </a:prstGeom>
          <a:solidFill>
            <a:srgbClr val="F7F1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672584" y="5394960"/>
            <a:ext cx="645840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13040"/>
                </a:solidFill>
                <a:latin typeface="Microsoft YaHei"/>
              </a:rPr>
              <a:t>2027 目标：占比 25%，接棒成为第一增长引擎。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CLIENTS · 客户基本盘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客户 1,240 家，续约率 91%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9 /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" y="1828800"/>
            <a:ext cx="579729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>
                <a:solidFill>
                  <a:srgbClr val="213040"/>
                </a:solidFill>
                <a:latin typeface="Microsoft YaHei"/>
              </a:rPr>
              <a:t>全年新增客户 386 家，其中年合同额百万元以上客户 57 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9536" y="1906524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78992" y="2335305"/>
            <a:ext cx="579729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>
                <a:solidFill>
                  <a:srgbClr val="213040"/>
                </a:solidFill>
                <a:latin typeface="Microsoft YaHei"/>
              </a:rPr>
              <a:t>续约率 91%，较上年提升 3 个百分点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59536" y="2413029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78992" y="2841810"/>
            <a:ext cx="5797296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50" b="0">
                <a:solidFill>
                  <a:srgbClr val="213040"/>
                </a:solidFill>
                <a:latin typeface="Microsoft YaHei"/>
              </a:rPr>
              <a:t>前五大客户收入占比 34%，集中度仍偏高（见问题页）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9536" y="2919534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287768" y="1783080"/>
            <a:ext cx="1939899" cy="1298448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52360" y="1911095"/>
            <a:ext cx="164729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E2242"/>
                </a:solidFill>
                <a:latin typeface="Microsoft YaHei"/>
              </a:rPr>
              <a:t>386 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52360" y="2404872"/>
            <a:ext cx="1647291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D7086"/>
                </a:solidFill>
                <a:latin typeface="Microsoft YaHei"/>
              </a:rPr>
              <a:t>全年新增客户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10547" y="1783080"/>
            <a:ext cx="1939899" cy="1298448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75139" y="1911095"/>
            <a:ext cx="164729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E2242"/>
                </a:solidFill>
                <a:latin typeface="Microsoft YaHei"/>
              </a:rPr>
              <a:t>57 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75139" y="2404872"/>
            <a:ext cx="1647291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D7086"/>
                </a:solidFill>
                <a:latin typeface="Microsoft YaHei"/>
              </a:rPr>
              <a:t>百万元级新客户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87768" y="3264408"/>
            <a:ext cx="1939899" cy="1298448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52360" y="3392424"/>
            <a:ext cx="164729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E2242"/>
                </a:solidFill>
                <a:latin typeface="Microsoft YaHei"/>
              </a:rPr>
              <a:t>91%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60" y="3886200"/>
            <a:ext cx="1647291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D7086"/>
                </a:solidFill>
                <a:latin typeface="Microsoft YaHei"/>
              </a:rPr>
              <a:t>续约率 · 提升 3 个百分点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410547" y="3264408"/>
            <a:ext cx="1939899" cy="1298448"/>
          </a:xfrm>
          <a:prstGeom prst="roundRect">
            <a:avLst>
              <a:gd name="adj" fmla="val 7000"/>
            </a:avLst>
          </a:prstGeom>
          <a:solidFill>
            <a:srgbClr val="F7F1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575139" y="3392424"/>
            <a:ext cx="1647291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C9A227"/>
                </a:solidFill>
                <a:latin typeface="Microsoft YaHei"/>
              </a:rPr>
              <a:t>34%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75139" y="3886200"/>
            <a:ext cx="1647291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D7086"/>
                </a:solidFill>
                <a:latin typeface="Microsoft YaHei"/>
              </a:rPr>
              <a:t>前五大客户占比 · 偏高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41248" y="4846320"/>
            <a:ext cx="10509199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8E1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15568" y="5047488"/>
            <a:ext cx="996055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C9A227"/>
                </a:solidFill>
                <a:latin typeface="Microsoft YaHei"/>
              </a:rPr>
              <a:t>读法：</a:t>
            </a:r>
            <a:r>
              <a:rPr sz="1250" b="0">
                <a:solidFill>
                  <a:srgbClr val="213040"/>
                </a:solidFill>
                <a:latin typeface="Microsoft YaHei"/>
              </a:rPr>
              <a:t>新增与续约双升，说明增长不是靠低价换的；但 34% 的头部集中度，是要在 2027 主动摊薄的风险敞口。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36576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PART 03 · 节点与人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841248" y="65836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44752" y="52578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MILESTONES · 年度大事记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859536"/>
            <a:ext cx="10509199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>
                <a:solidFill>
                  <a:srgbClr val="0E2242"/>
                </a:solidFill>
                <a:latin typeface="Microsoft YaHei"/>
              </a:rPr>
              <a:t>2026 大事记：六个节点</a:t>
            </a:r>
          </a:p>
        </p:txBody>
      </p:sp>
      <p:sp>
        <p:nvSpPr>
          <p:cNvPr id="7" name="Rectangle 6"/>
          <p:cNvSpPr/>
          <p:nvPr/>
        </p:nvSpPr>
        <p:spPr>
          <a:xfrm>
            <a:off x="841248" y="1481328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10 / 18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58568" y="1883664"/>
            <a:ext cx="20116" cy="4041648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1865376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C9A227"/>
                </a:solidFill>
                <a:latin typeface="Microsoft YaHei"/>
              </a:rPr>
              <a:t>2 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89988" y="1915668"/>
            <a:ext cx="155448" cy="1554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42616" y="1828800"/>
            <a:ext cx="5394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华南分公司在深圳成立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42616" y="2212848"/>
            <a:ext cx="749807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新据点开张，年末已成 37 人团队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" y="2546604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C9A227"/>
                </a:solidFill>
                <a:latin typeface="Microsoft YaHei"/>
              </a:rPr>
              <a:t>4 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189988" y="2596896"/>
            <a:ext cx="155448" cy="1554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42616" y="2510028"/>
            <a:ext cx="5394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星野云台正式发布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42616" y="2894076"/>
            <a:ext cx="749807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第二曲线点火，全年收入占比达 17%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" y="3227832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C9A227"/>
                </a:solidFill>
                <a:latin typeface="Microsoft YaHei"/>
              </a:rPr>
              <a:t>6 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189988" y="3278124"/>
            <a:ext cx="155448" cy="1554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642616" y="3191256"/>
            <a:ext cx="5394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企业客户突破 1,000 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42616" y="3575304"/>
            <a:ext cx="749807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客户基本盘跨过四位数门槛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" y="3909059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C9A227"/>
                </a:solidFill>
                <a:latin typeface="Microsoft YaHei"/>
              </a:rPr>
              <a:t>8 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89988" y="3959352"/>
            <a:ext cx="155448" cy="1554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42616" y="3872484"/>
            <a:ext cx="5394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通过 ISO 27001 与等保三级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42616" y="4256532"/>
            <a:ext cx="749807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安全合规双认证同年落地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" y="4590288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C9A227"/>
                </a:solidFill>
                <a:latin typeface="Microsoft YaHei"/>
              </a:rPr>
              <a:t>10 月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189988" y="4640580"/>
            <a:ext cx="155448" cy="1554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642616" y="4553712"/>
            <a:ext cx="5394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灯塔计划核心系统上线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42616" y="4937760"/>
            <a:ext cx="749807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提前 23 天，上线当月零重大故障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5271516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C9A227"/>
                </a:solidFill>
                <a:latin typeface="Microsoft YaHei"/>
              </a:rPr>
              <a:t>12 月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189988" y="5321808"/>
            <a:ext cx="155448" cy="1554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642616" y="5234940"/>
            <a:ext cx="5394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全年营收 4.86 亿元收官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42616" y="5618988"/>
            <a:ext cx="749807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同比增长 38%，为这一年盖章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ward-spl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975" y="0"/>
            <a:ext cx="461772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1248" y="438912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PEOPLE · 团队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74980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969264"/>
            <a:ext cx="650412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300" b="1">
                <a:solidFill>
                  <a:srgbClr val="0E2242"/>
                </a:solidFill>
                <a:latin typeface="Microsoft YaHei"/>
              </a:rPr>
              <a:t>团队这一年：532 人与 64 次晋升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" y="2029968"/>
            <a:ext cx="599206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年末团队 532 人，净增 118 人，关键岗位到位率 94%</a:t>
            </a:r>
          </a:p>
        </p:txBody>
      </p:sp>
      <p:sp>
        <p:nvSpPr>
          <p:cNvPr id="8" name="Rectangle 7"/>
          <p:cNvSpPr/>
          <p:nvPr/>
        </p:nvSpPr>
        <p:spPr>
          <a:xfrm>
            <a:off x="859536" y="2107692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78992" y="2492652"/>
            <a:ext cx="599206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全年晋升 64 人，其中一线员工占比 58%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9536" y="2570376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8992" y="2955337"/>
            <a:ext cx="599206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人均培训 42 小时，培训覆盖率 96%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59536" y="3033061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8992" y="3418021"/>
            <a:ext cx="599206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年度评优 27 人，十年老员工增至 19 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9536" y="3495745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8" y="4956048"/>
            <a:ext cx="6229807" cy="932688"/>
          </a:xfrm>
          <a:prstGeom prst="roundRect">
            <a:avLst>
              <a:gd name="adj" fmla="val 8000"/>
            </a:avLst>
          </a:prstGeom>
          <a:solidFill>
            <a:srgbClr val="F7F1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0704" y="5175504"/>
            <a:ext cx="5827471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50" b="1">
                <a:solidFill>
                  <a:srgbClr val="213040"/>
                </a:solidFill>
                <a:latin typeface="Microsoft YaHei"/>
              </a:rPr>
              <a:t>评优台上的 27 个人，是 532 个人这一年的缩影。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1248" y="6455664"/>
            <a:ext cx="6229807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56655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ORGANIZATION · 组织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组织这一年：新据点与新通道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12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83080"/>
            <a:ext cx="5126583" cy="3127248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1975104"/>
            <a:ext cx="45779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新据点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2249424"/>
            <a:ext cx="4577943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华南分公司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852928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E2242"/>
                </a:solidFill>
                <a:latin typeface="Microsoft YaHei"/>
              </a:rPr>
              <a:t>0 → 37</a:t>
            </a:r>
            <a:r>
              <a:rPr sz="1100" b="1">
                <a:solidFill>
                  <a:srgbClr val="2E5E8C"/>
                </a:solidFill>
                <a:latin typeface="Microsoft YaHei"/>
              </a:rPr>
              <a:t> 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1528" y="2935224"/>
            <a:ext cx="261198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从筹备组到完整建制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336499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E2242"/>
                </a:solidFill>
                <a:latin typeface="Microsoft YaHei"/>
              </a:rPr>
              <a:t>61</a:t>
            </a:r>
            <a:r>
              <a:rPr sz="1100" b="1">
                <a:solidFill>
                  <a:srgbClr val="2E5E8C"/>
                </a:solidFill>
                <a:latin typeface="Microsoft YaHei"/>
              </a:rPr>
              <a:t> 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81528" y="3447288"/>
            <a:ext cx="261198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年内签约客户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15568" y="4041648"/>
            <a:ext cx="4577943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15568" y="4169663"/>
            <a:ext cx="4577943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深圳据点跑通了「异地建队」的全套打法，明年新加坡照此复制。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23863" y="1783080"/>
            <a:ext cx="5126583" cy="3127248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98183" y="1975104"/>
            <a:ext cx="45779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新通道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8183" y="2249424"/>
            <a:ext cx="4577943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双通道晋升体系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8183" y="2852928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E2242"/>
                </a:solidFill>
                <a:latin typeface="Microsoft YaHei"/>
              </a:rPr>
              <a:t>64</a:t>
            </a:r>
            <a:r>
              <a:rPr sz="1100" b="1">
                <a:solidFill>
                  <a:srgbClr val="2E5E8C"/>
                </a:solidFill>
                <a:latin typeface="Microsoft YaHei"/>
              </a:rPr>
              <a:t> 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64143" y="2935224"/>
            <a:ext cx="261198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全年晋升 · 全部有据可查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8183" y="336499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0E2242"/>
                </a:solidFill>
                <a:latin typeface="Microsoft YaHei"/>
              </a:rPr>
              <a:t>58%</a:t>
            </a:r>
            <a:r>
              <a:rPr sz="1100" b="1">
                <a:solidFill>
                  <a:srgbClr val="2E5E8C"/>
                </a:solidFill>
                <a:latin typeface="Microsoft YaHei"/>
              </a:rPr>
              <a:t/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64143" y="3447288"/>
            <a:ext cx="261198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其中一线员工占比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98183" y="4041648"/>
            <a:ext cx="4577943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8183" y="4169663"/>
            <a:ext cx="4577943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技术与产品双通道并行，晋升不再挤管理岗一条独木桥。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41248" y="5138928"/>
            <a:ext cx="10509199" cy="822960"/>
          </a:xfrm>
          <a:prstGeom prst="roundRect">
            <a:avLst>
              <a:gd name="adj" fmla="val 9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33856" y="5394960"/>
            <a:ext cx="992398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4C766"/>
                </a:solidFill>
                <a:latin typeface="Microsoft YaHei"/>
              </a:rPr>
              <a:t>常态机制：</a:t>
            </a:r>
            <a:r>
              <a:rPr sz="1300" b="0">
                <a:solidFill>
                  <a:srgbClr val="FFFFFF"/>
                </a:solidFill>
                <a:latin typeface="Microsoft YaHei"/>
              </a:rPr>
              <a:t>跨部门项目组全年立项 23 个、结项 19 个——矩阵协作从试点变成了日常。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36576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PART 04 · 问题与环境</a:t>
            </a:r>
          </a:p>
        </p:txBody>
      </p:sp>
      <p:sp>
        <p:nvSpPr>
          <p:cNvPr id="4" name="Rectangle 3"/>
          <p:cNvSpPr/>
          <p:nvPr/>
        </p:nvSpPr>
        <p:spPr>
          <a:xfrm>
            <a:off x="841248" y="65836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44752" y="52578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ISSUES · 问题与不足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859536"/>
            <a:ext cx="10509199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>
                <a:solidFill>
                  <a:srgbClr val="0E2242"/>
                </a:solidFill>
                <a:latin typeface="Microsoft YaHei"/>
              </a:rPr>
              <a:t>直面短板：三笔账</a:t>
            </a:r>
          </a:p>
        </p:txBody>
      </p:sp>
      <p:sp>
        <p:nvSpPr>
          <p:cNvPr id="7" name="Rectangle 6"/>
          <p:cNvSpPr/>
          <p:nvPr/>
        </p:nvSpPr>
        <p:spPr>
          <a:xfrm>
            <a:off x="841248" y="1481328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13 / 18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" y="1810512"/>
            <a:ext cx="334457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1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41248" y="1810512"/>
            <a:ext cx="334457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8992" y="2084831"/>
            <a:ext cx="288737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8992" y="2724912"/>
            <a:ext cx="288737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213040"/>
                </a:solidFill>
                <a:latin typeface="Microsoft YaHei"/>
              </a:rPr>
              <a:t>交付延期率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8992" y="3145536"/>
            <a:ext cx="288737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高于 5% 的内控线，集中在三季度的排期冲突——项目多了，调度没跟上。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78992" y="4443984"/>
            <a:ext cx="2869082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" y="4572000"/>
            <a:ext cx="288737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Microsoft YaHei"/>
              </a:rPr>
              <a:t>2027 动作：排期委员会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23562" y="1810512"/>
            <a:ext cx="334457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1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423562" y="1810512"/>
            <a:ext cx="334457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61306" y="2084831"/>
            <a:ext cx="288737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−1.6 pt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1306" y="2724912"/>
            <a:ext cx="288737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213040"/>
                </a:solidFill>
                <a:latin typeface="Microsoft YaHei"/>
              </a:rPr>
              <a:t>毛利率回落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1306" y="3145536"/>
            <a:ext cx="288737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综合毛利率 41.2%，价格竞争是主因——有两单是贴着成本线签的。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61306" y="4443984"/>
            <a:ext cx="2869082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61306" y="4572000"/>
            <a:ext cx="288737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Microsoft YaHei"/>
              </a:rPr>
              <a:t>2027 动作：报价红线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05876" y="1810512"/>
            <a:ext cx="3344570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1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5876" y="1810512"/>
            <a:ext cx="334457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43620" y="2084831"/>
            <a:ext cx="288737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43620" y="2724912"/>
            <a:ext cx="288737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213040"/>
                </a:solidFill>
                <a:latin typeface="Microsoft YaHei"/>
              </a:rPr>
              <a:t>海外收入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43620" y="3145536"/>
            <a:ext cx="288737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新加坡办事处筹备比计划晚了一个季度，全年海外收入仍是空白。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243620" y="4443984"/>
            <a:ext cx="2869082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43620" y="4572000"/>
            <a:ext cx="288737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Microsoft YaHei"/>
              </a:rPr>
              <a:t>2027 动作：首站落地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1248" y="5413248"/>
            <a:ext cx="105091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2E5E8C"/>
                </a:solidFill>
                <a:latin typeface="Microsoft YaHei"/>
              </a:rPr>
              <a:t>把问题写进年终总结，不是示弱——是明年复盘时，逐条对账的底稿。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OUTLOOK · 外部环境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外面的世界：市场还在快跑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14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55648"/>
            <a:ext cx="2462707" cy="1481328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1248" y="1755648"/>
            <a:ext cx="45720" cy="1481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04" y="190195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6.8</a:t>
            </a:r>
            <a:r>
              <a:rPr sz="1250" b="1">
                <a:solidFill>
                  <a:srgbClr val="2E5E8C"/>
                </a:solidFill>
                <a:latin typeface="Microsoft YaHei"/>
              </a:rPr>
              <a:t> 万亿元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" y="2761488"/>
            <a:ext cx="209694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13040"/>
                </a:solidFill>
                <a:latin typeface="Microsoft YaHei"/>
              </a:rPr>
              <a:t>国内企业数字化市场规模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23411" y="1755648"/>
            <a:ext cx="2462707" cy="1481328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523411" y="1755648"/>
            <a:ext cx="45720" cy="1481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42867" y="190195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14%</a:t>
            </a:r>
            <a:r>
              <a:rPr sz="1250" b="1">
                <a:solidFill>
                  <a:srgbClr val="2E5E8C"/>
                </a:solidFill>
                <a:latin typeface="Microsoft YaHei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2867" y="2761488"/>
            <a:ext cx="209694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13040"/>
                </a:solidFill>
                <a:latin typeface="Microsoft YaHei"/>
              </a:rPr>
              <a:t>市场年增速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05575" y="1755648"/>
            <a:ext cx="2462707" cy="1481328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05575" y="1755648"/>
            <a:ext cx="45720" cy="1481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5031" y="190195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11</a:t>
            </a:r>
            <a:r>
              <a:rPr sz="1250" b="1">
                <a:solidFill>
                  <a:srgbClr val="2E5E8C"/>
                </a:solidFill>
                <a:latin typeface="Microsoft YaHei"/>
              </a:rPr>
              <a:t> 家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5031" y="2761488"/>
            <a:ext cx="209694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13040"/>
                </a:solidFill>
                <a:latin typeface="Microsoft YaHei"/>
              </a:rPr>
              <a:t>同赛道公司年内关停 / 并购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87739" y="1755648"/>
            <a:ext cx="2462707" cy="1481328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887739" y="1755648"/>
            <a:ext cx="45720" cy="1481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07195" y="190195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38%</a:t>
            </a:r>
            <a:r>
              <a:rPr sz="1250" b="1">
                <a:solidFill>
                  <a:srgbClr val="2E5E8C"/>
                </a:solidFill>
                <a:latin typeface="Microsoft YaHei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07195" y="2761488"/>
            <a:ext cx="209694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13040"/>
                </a:solidFill>
                <a:latin typeface="Microsoft YaHei"/>
              </a:rPr>
              <a:t>我们的增速 · 跑赢大盘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8992" y="3611880"/>
            <a:ext cx="102714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213040"/>
                </a:solidFill>
                <a:latin typeface="Microsoft YaHei"/>
              </a:rPr>
              <a:t>洗牌在加速：</a:t>
            </a:r>
            <a:r>
              <a:rPr sz="1300" b="0">
                <a:solidFill>
                  <a:srgbClr val="213040"/>
                </a:solidFill>
                <a:latin typeface="Microsoft YaHei"/>
              </a:rPr>
              <a:t>头部客户把供应商名单越收越短，进不了名单，明年连报价的机会都没有。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59536" y="3689604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78992" y="4056276"/>
            <a:ext cx="102714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213040"/>
                </a:solidFill>
                <a:latin typeface="Microsoft YaHei"/>
              </a:rPr>
              <a:t>窗口还开着：</a:t>
            </a:r>
            <a:r>
              <a:rPr sz="1300" b="0">
                <a:solidFill>
                  <a:srgbClr val="213040"/>
                </a:solidFill>
                <a:latin typeface="Microsoft YaHei"/>
              </a:rPr>
              <a:t>数字化预算向「能算清 ROI」的产品集中，云台的模板化打法正对这个胃口。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59536" y="4134000"/>
            <a:ext cx="82296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841248" y="4983480"/>
            <a:ext cx="10509199" cy="960120"/>
          </a:xfrm>
          <a:prstGeom prst="roundRect">
            <a:avLst>
              <a:gd name="adj" fmla="val 9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133856" y="5285232"/>
            <a:ext cx="9923983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E4C766"/>
                </a:solidFill>
                <a:latin typeface="Microsoft YaHei"/>
              </a:rPr>
              <a:t>判断：</a:t>
            </a:r>
            <a:r>
              <a:rPr sz="1400" b="1">
                <a:solidFill>
                  <a:srgbClr val="FFFFFF"/>
                </a:solidFill>
                <a:latin typeface="Microsoft YaHei"/>
              </a:rPr>
              <a:t>我们的 38% 跑赢了 14% 的大盘，但份额仍小——快不是护城河，稳才是。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566928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E4C766"/>
                </a:solidFill>
                <a:latin typeface="Microsoft YaHei"/>
              </a:rPr>
              <a:t>PART 05 · 展望与行动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932688"/>
            <a:ext cx="91440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C9A227"/>
                </a:solidFill>
                <a:latin typeface="Microsoft YaHei"/>
              </a:rPr>
              <a:t>2027</a:t>
            </a:r>
            <a:r>
              <a:rPr sz="3000" b="1">
                <a:solidFill>
                  <a:srgbClr val="FFFFFF"/>
                </a:solidFill>
                <a:latin typeface="Microsoft YaHei"/>
              </a:rPr>
              <a:t>  向 7.2 亿出发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883664"/>
            <a:ext cx="777240" cy="411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41248" y="2395728"/>
            <a:ext cx="2462707" cy="1874519"/>
          </a:xfrm>
          <a:prstGeom prst="roundRect">
            <a:avLst>
              <a:gd name="adj" fmla="val 5500"/>
            </a:avLst>
          </a:prstGeom>
          <a:solidFill>
            <a:srgbClr val="1633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2395728"/>
            <a:ext cx="45720" cy="1874519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0704" y="263347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E4C766"/>
                </a:solidFill>
                <a:latin typeface="Microsoft YaHei"/>
              </a:rPr>
              <a:t>7.2</a:t>
            </a:r>
            <a:r>
              <a:rPr sz="1200" b="1">
                <a:solidFill>
                  <a:srgbClr val="D7E3F2"/>
                </a:solidFill>
                <a:latin typeface="Microsoft YaHei"/>
              </a:rPr>
              <a:t> 亿元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" y="3310128"/>
            <a:ext cx="209694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Microsoft YaHei"/>
              </a:rPr>
              <a:t>营收目标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" y="3602736"/>
            <a:ext cx="209694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D7E3F2"/>
                </a:solidFill>
                <a:latin typeface="Microsoft YaHei"/>
              </a:rPr>
              <a:t>同比增长 48%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3411" y="2395728"/>
            <a:ext cx="2462707" cy="1874519"/>
          </a:xfrm>
          <a:prstGeom prst="roundRect">
            <a:avLst>
              <a:gd name="adj" fmla="val 5500"/>
            </a:avLst>
          </a:prstGeom>
          <a:solidFill>
            <a:srgbClr val="1633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523411" y="2395728"/>
            <a:ext cx="45720" cy="1874519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42867" y="263347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E4C766"/>
                </a:solidFill>
                <a:latin typeface="Microsoft YaHei"/>
              </a:rPr>
              <a:t>25%</a:t>
            </a:r>
            <a:r>
              <a:rPr sz="1200" b="1">
                <a:solidFill>
                  <a:srgbClr val="D7E3F2"/>
                </a:solidFill>
                <a:latin typeface="Microsoft YaHei"/>
              </a:rPr>
              <a:t/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42867" y="3310128"/>
            <a:ext cx="209694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Microsoft YaHei"/>
              </a:rPr>
              <a:t>云台收入占比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2867" y="3602736"/>
            <a:ext cx="209694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D7E3F2"/>
                </a:solidFill>
                <a:latin typeface="Microsoft YaHei"/>
              </a:rPr>
              <a:t>接棒第一增长引擎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05575" y="2395728"/>
            <a:ext cx="2462707" cy="1874519"/>
          </a:xfrm>
          <a:prstGeom prst="roundRect">
            <a:avLst>
              <a:gd name="adj" fmla="val 5500"/>
            </a:avLst>
          </a:prstGeom>
          <a:solidFill>
            <a:srgbClr val="1633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05575" y="2395728"/>
            <a:ext cx="45720" cy="1874519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5031" y="263347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E4C766"/>
                </a:solidFill>
                <a:latin typeface="Microsoft YaHei"/>
              </a:rPr>
              <a:t>700</a:t>
            </a:r>
            <a:r>
              <a:rPr sz="1200" b="1">
                <a:solidFill>
                  <a:srgbClr val="D7E3F2"/>
                </a:solidFill>
                <a:latin typeface="Microsoft YaHei"/>
              </a:rPr>
              <a:t> 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5031" y="3310128"/>
            <a:ext cx="209694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Microsoft YaHei"/>
              </a:rPr>
              <a:t>团队规模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5031" y="3602736"/>
            <a:ext cx="209694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D7E3F2"/>
                </a:solidFill>
                <a:latin typeface="Microsoft YaHei"/>
              </a:rPr>
              <a:t>净增约 170 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87739" y="2395728"/>
            <a:ext cx="2462707" cy="1874519"/>
          </a:xfrm>
          <a:prstGeom prst="roundRect">
            <a:avLst>
              <a:gd name="adj" fmla="val 5500"/>
            </a:avLst>
          </a:prstGeom>
          <a:solidFill>
            <a:srgbClr val="1633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887739" y="2395728"/>
            <a:ext cx="45720" cy="1874519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07195" y="2633472"/>
            <a:ext cx="20969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E4C766"/>
                </a:solidFill>
                <a:latin typeface="Microsoft YaHei"/>
              </a:rPr>
              <a:t>5%</a:t>
            </a:r>
            <a:r>
              <a:rPr sz="1200" b="1">
                <a:solidFill>
                  <a:srgbClr val="D7E3F2"/>
                </a:solidFill>
                <a:latin typeface="Microsoft YaHei"/>
              </a:rPr>
              <a:t/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07195" y="3310128"/>
            <a:ext cx="209694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Microsoft YaHei"/>
              </a:rPr>
              <a:t>海外收入占比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07195" y="3602736"/>
            <a:ext cx="209694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D7E3F2"/>
                </a:solidFill>
                <a:latin typeface="Microsoft YaHei"/>
              </a:rPr>
              <a:t>新加坡首站落地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4700016"/>
            <a:ext cx="105091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E4C766"/>
                </a:solidFill>
                <a:latin typeface="Microsoft YaHei"/>
              </a:rPr>
              <a:t>配套投入：</a:t>
            </a:r>
            <a:r>
              <a:rPr sz="1300" b="0">
                <a:solidFill>
                  <a:srgbClr val="FFFFFF"/>
                </a:solidFill>
                <a:latin typeface="Microsoft YaHei"/>
              </a:rPr>
              <a:t>研发投入占比从 14% 提至 18%——目标涨了，弹药先行。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1248" y="5175504"/>
            <a:ext cx="105091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D7E3F2"/>
                </a:solidFill>
                <a:latin typeface="Microsoft YaHei"/>
              </a:rPr>
              <a:t>四个目标里，最难的不是 7.2 亿，是在扩到 700 人时不把交付质量扩没了。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8FA8C8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8FA8C8"/>
                </a:solidFill>
                <a:latin typeface="Microsoft YaHei"/>
              </a:rPr>
              <a:t>15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ACTIONS · 落地举措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明年四件事，件件有主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16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83080"/>
            <a:ext cx="5126583" cy="1755648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1248" y="1783080"/>
            <a:ext cx="54864" cy="17556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5568" y="1965960"/>
            <a:ext cx="45779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一 · 产品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240280"/>
            <a:ext cx="4577943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云台 2.0 + AI 助手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2752344"/>
            <a:ext cx="4577943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上半年发布，研发一号位负责；用模板库继续压缩交付周期。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23863" y="1783080"/>
            <a:ext cx="5126583" cy="1755648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23863" y="1783080"/>
            <a:ext cx="54864" cy="17556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8183" y="1965960"/>
            <a:ext cx="45779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二 · 市场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8183" y="2240280"/>
            <a:ext cx="4577943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华南深耕 + 海外首站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8183" y="2752344"/>
            <a:ext cx="4577943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市场一号位双线牵头；新加坡办事处一季度开张，首年目标占比 5%。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" y="3776472"/>
            <a:ext cx="5126583" cy="1755648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41248" y="3776472"/>
            <a:ext cx="54864" cy="17556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15568" y="3959352"/>
            <a:ext cx="45779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三 · 交付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" y="4233672"/>
            <a:ext cx="4577943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延期率压回 5% 以内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4745736"/>
            <a:ext cx="4577943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排期委员会每月复盘，三季度冲突的教训写进排期规则。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23863" y="3776472"/>
            <a:ext cx="5126583" cy="1755648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23863" y="3776472"/>
            <a:ext cx="54864" cy="17556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98183" y="3959352"/>
            <a:ext cx="45779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Microsoft YaHei"/>
              </a:rPr>
              <a:t>四 · 组织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98183" y="4233672"/>
            <a:ext cx="4577943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净增约 170 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98183" y="4745736"/>
            <a:ext cx="4577943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校招与关键岗位引进各半；深圳建队打法复制到新加坡。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THANKS · 致谢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致谢：这一年的每个人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17 / 18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1248" y="1929384"/>
            <a:ext cx="146304" cy="1463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07008" y="1837943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C9A227"/>
                </a:solidFill>
                <a:latin typeface="Microsoft YaHei"/>
              </a:rPr>
              <a:t>致客户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15768" y="1819655"/>
            <a:ext cx="85953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谢谢 1,240 家客户的信任与续约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15768" y="2221991"/>
            <a:ext cx="8595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D7086"/>
                </a:solidFill>
                <a:latin typeface="Microsoft YaHei"/>
              </a:rPr>
              <a:t>91% 的续约率，是你们用预算投的票。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1248" y="2862072"/>
            <a:ext cx="146304" cy="1463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8" y="2770632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C9A227"/>
                </a:solidFill>
                <a:latin typeface="Microsoft YaHei"/>
              </a:rPr>
              <a:t>致同事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15768" y="2752344"/>
            <a:ext cx="85953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谢谢 532 位同事的每一个深夜与清晨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15768" y="3154679"/>
            <a:ext cx="8595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D7086"/>
                </a:solidFill>
                <a:latin typeface="Microsoft YaHei"/>
              </a:rPr>
              <a:t>灯塔上线那晚的会议室，灯一直亮到天亮。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1248" y="3794759"/>
            <a:ext cx="146304" cy="1463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07008" y="3703320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C9A227"/>
                </a:solidFill>
                <a:latin typeface="Microsoft YaHei"/>
              </a:rPr>
              <a:t>致伙伴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15768" y="3685032"/>
            <a:ext cx="85953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谢谢合作伙伴与投资人的长期陪跑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15768" y="4087368"/>
            <a:ext cx="85953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D7086"/>
                </a:solidFill>
                <a:latin typeface="Microsoft YaHei"/>
              </a:rPr>
              <a:t>在我们客户还不多时就选择相信的人，值得记一整年。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1248" y="4864608"/>
            <a:ext cx="10509199" cy="960120"/>
          </a:xfrm>
          <a:prstGeom prst="roundRect">
            <a:avLst>
              <a:gd name="adj" fmla="val 9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8" y="5120640"/>
            <a:ext cx="1050919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E4C766"/>
                </a:solidFill>
                <a:latin typeface="Microsoft YaHei"/>
              </a:rPr>
              <a:t>这一年，谢谢每一个人。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kyline-gr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1248" y="2103120"/>
            <a:ext cx="1050919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E4C766"/>
                </a:solidFill>
                <a:latin typeface="Microsoft YaHei"/>
              </a:rPr>
              <a:t>星野科技 · 2026 年度总结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542032"/>
            <a:ext cx="1219169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b="1">
                <a:solidFill>
                  <a:srgbClr val="FFFFFF"/>
                </a:solidFill>
                <a:latin typeface="Microsoft YaHei"/>
              </a:rPr>
              <a:t>谢谢观看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1799" y="3584448"/>
            <a:ext cx="777240" cy="411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3822191"/>
            <a:ext cx="1219169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D7E3F2"/>
                </a:solidFill>
                <a:latin typeface="Microsoft YaHei"/>
              </a:rPr>
              <a:t>2027，再向前一步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144768"/>
            <a:ext cx="1219169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0">
                <a:solidFill>
                  <a:srgbClr val="B9C6D9"/>
                </a:solidFill>
                <a:latin typeface="Microsoft YaHei"/>
              </a:rPr>
              <a:t>星野科技股份有限公司 · 样稿示例 · 内容虚构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