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回本周期（月）</c:v>
                </c:pt>
              </c:strCache>
            </c:strRef>
          </c:tx>
          <c:spPr>
            <a:solidFill>
              <a:srgbClr val="D99A3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新一线城市</c:v>
                </c:pt>
                <c:pt idx="1">
                  <c:v>全国平均</c:v>
                </c:pt>
                <c:pt idx="2">
                  <c:v>三线城市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14</c:v>
                </c:pt>
                <c:pt idx="2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>
                  <a:solidFill>
                    <a:srgbClr val="F3EAD9"/>
                  </a:solidFill>
                  <a:latin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3D2E20"/>
            </a:solidFill>
          </a:ln>
        </c:spPr>
        <c:txPr>
          <a:bodyPr/>
          <a:lstStyle/>
          <a:p>
            <a:pPr>
              <a:defRPr sz="1250">
                <a:solidFill>
                  <a:srgbClr val="F3EAD9"/>
                </a:solidFill>
                <a:latin typeface="Microsoft Ya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0.0"/>
          <c:min val="0.0"/>
        </c:scaling>
        <c:delete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rgbClr val="16100C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250">
          <a:solidFill>
            <a:srgbClr val="A89880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营业收入（亿元）</c:v>
                </c:pt>
              </c:strCache>
            </c:strRef>
          </c:tx>
          <c:spPr>
            <a:solidFill>
              <a:srgbClr val="D99A3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2025 实际</c:v>
                </c:pt>
                <c:pt idx="1">
                  <c:v>2026E</c:v>
                </c:pt>
                <c:pt idx="2">
                  <c:v>2027E</c:v>
                </c:pt>
                <c:pt idx="3">
                  <c:v>2028E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1.62</c:v>
                </c:pt>
                <c:pt idx="1">
                  <c:v>2.9</c:v>
                </c:pt>
                <c:pt idx="2">
                  <c:v>5.4</c:v>
                </c:pt>
                <c:pt idx="3">
                  <c:v>8.7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>
                  <a:solidFill>
                    <a:srgbClr val="F3EAD9"/>
                  </a:solidFill>
                  <a:latin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3D2E20"/>
            </a:solidFill>
          </a:ln>
        </c:spPr>
        <c:txPr>
          <a:bodyPr/>
          <a:lstStyle/>
          <a:p>
            <a:pPr>
              <a:defRPr sz="1250">
                <a:solidFill>
                  <a:srgbClr val="F3EAD9"/>
                </a:solidFill>
                <a:latin typeface="Microsoft Ya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.0"/>
          <c:min val="0.0"/>
        </c:scaling>
        <c:delete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">
                <a:solidFill>
                  <a:srgbClr val="16100C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250">
          <a:solidFill>
            <a:srgbClr val="A89880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ver_gr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1248" y="603504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D99A3D"/>
                </a:solidFill>
                <a:latin typeface="Microsoft YaHei"/>
                <a:ea typeface="Microsoft YaHei"/>
              </a:rPr>
              <a:t>YUNQI COFFEE  ·  SERIES A+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3712463"/>
            <a:ext cx="106070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6600" b="1">
                <a:solidFill>
                  <a:srgbClr val="F3EAD9"/>
                </a:solidFill>
                <a:latin typeface="Microsoft YaHei"/>
                <a:ea typeface="Microsoft YaHei"/>
              </a:rPr>
              <a:t>云栖咖啡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4828032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3EAD9"/>
                </a:solidFill>
                <a:latin typeface="Microsoft YaHei"/>
                <a:ea typeface="Microsoft YaHei"/>
              </a:rPr>
              <a:t>连锁扩张计划</a:t>
            </a:r>
            <a:r>
              <a:rPr sz="3000" b="0">
                <a:solidFill>
                  <a:srgbClr val="D99A3D"/>
                </a:solidFill>
                <a:latin typeface="Microsoft YaHei"/>
                <a:ea typeface="Microsoft YaHei"/>
              </a:rPr>
              <a:t>   |   </a:t>
            </a:r>
            <a:r>
              <a:rPr sz="3400" b="1">
                <a:solidFill>
                  <a:srgbClr val="D99A3D"/>
                </a:solidFill>
                <a:latin typeface="Microsoft YaHei"/>
                <a:ea typeface="Microsoft YaHei"/>
              </a:rPr>
              <a:t>A+ 轮融资路演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5742432"/>
            <a:ext cx="777240" cy="4572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594360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本轮拟融资 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6,000 万元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    ·    创始人 &amp; CEO 周牧遥    ·    2026 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51206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INVESTMENT HIGHLIGHTS · 投资要点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822960"/>
            <a:ext cx="10515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先看四个数字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783080"/>
            <a:ext cx="2542032" cy="17830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1783080"/>
            <a:ext cx="45720" cy="178308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3856" y="202082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F3EAD9"/>
                </a:solidFill>
                <a:latin typeface="Microsoft YaHei"/>
                <a:ea typeface="Microsoft YaHei"/>
              </a:rPr>
              <a:t>62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3090672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直营门店 · 全部盈利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6160" y="1783080"/>
            <a:ext cx="2542032" cy="17830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566160" y="1783080"/>
            <a:ext cx="45720" cy="178308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58768" y="202082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F3EAD9"/>
                </a:solidFill>
                <a:latin typeface="Microsoft YaHei"/>
                <a:ea typeface="Microsoft YaHei"/>
              </a:rPr>
              <a:t>21.8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万元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58768" y="3090672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单店月均营收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91072" y="1783080"/>
            <a:ext cx="2542032" cy="17830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91072" y="1783080"/>
            <a:ext cx="45720" cy="178308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202082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F3EAD9"/>
                </a:solidFill>
                <a:latin typeface="Microsoft YaHei"/>
                <a:ea typeface="Microsoft YaHei"/>
              </a:rPr>
              <a:t>14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3090672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平均回本周期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5984" y="1783080"/>
            <a:ext cx="2542032" cy="17830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015984" y="1783080"/>
            <a:ext cx="45720" cy="178308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8592" y="202082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F3EAD9"/>
                </a:solidFill>
                <a:latin typeface="Microsoft YaHei"/>
                <a:ea typeface="Microsoft YaHei"/>
              </a:rPr>
              <a:t>+74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8592" y="3090672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2025 年营收同比增长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" y="3977639"/>
            <a:ext cx="105156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 b="1">
                <a:solidFill>
                  <a:srgbClr val="D99A3D"/>
                </a:solidFill>
                <a:latin typeface="Microsoft YaHei"/>
                <a:ea typeface="Microsoft YaHei"/>
              </a:rPr>
              <a:t>16 元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 一杯现制精品咖啡 —— 六成的连锁大牌价格，同价位段的品质上限。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500" b="0">
                <a:solidFill>
                  <a:srgbClr val="A89880"/>
                </a:solidFill>
                <a:latin typeface="Microsoft YaHei"/>
                <a:ea typeface="Microsoft YaHei"/>
              </a:rPr>
              <a:t>62 家店已被验证，接下来把验证过的模型复制 120 次。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1248" y="5285232"/>
            <a:ext cx="10515600" cy="10972"/>
          </a:xfrm>
          <a:prstGeom prst="rect">
            <a:avLst/>
          </a:prstGeom>
          <a:solidFill>
            <a:srgbClr val="3D2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1248" y="5468112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A89880"/>
                </a:solidFill>
                <a:latin typeface="Microsoft YaHei"/>
                <a:ea typeface="Microsoft YaHei"/>
              </a:rPr>
              <a:t>本轮融资 6,000 万元 · 18 个月新开 120 家店 · 直营网络锁定长三角与珠三角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51206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MARKET · 市场机会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822960"/>
            <a:ext cx="10515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1,900 亿的市场，人均才喝 11 杯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783080"/>
            <a:ext cx="2542032" cy="17830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1783080"/>
            <a:ext cx="45720" cy="178308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3856" y="202082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3EAD9"/>
                </a:solidFill>
                <a:latin typeface="Microsoft YaHei"/>
                <a:ea typeface="Microsoft YaHei"/>
              </a:rPr>
              <a:t>1,900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亿元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3090672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中国现制咖啡市场规模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6160" y="1783080"/>
            <a:ext cx="2542032" cy="17830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566160" y="1783080"/>
            <a:ext cx="45720" cy="178308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58768" y="202082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3EAD9"/>
                </a:solidFill>
                <a:latin typeface="Microsoft YaHei"/>
                <a:ea typeface="Microsoft YaHei"/>
              </a:rPr>
              <a:t>21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58768" y="3090672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近三年复合增速 · 仍处快速渗透期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91072" y="1783080"/>
            <a:ext cx="2542032" cy="17830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91072" y="1783080"/>
            <a:ext cx="45720" cy="178308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202082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3EAD9"/>
                </a:solidFill>
                <a:latin typeface="Microsoft YaHei"/>
                <a:ea typeface="Microsoft YaHei"/>
              </a:rPr>
              <a:t>11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3090672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国内人均年消费 · 日韩为 180 杯以上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5984" y="1783080"/>
            <a:ext cx="2542032" cy="17830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015984" y="1783080"/>
            <a:ext cx="45720" cy="178308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8592" y="202082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3EAD9"/>
                </a:solidFill>
                <a:latin typeface="Microsoft YaHei"/>
                <a:ea typeface="Microsoft YaHei"/>
              </a:rPr>
              <a:t>15–20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8592" y="3090672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增长最快的细分价格带 · 平价精品化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" y="4069080"/>
            <a:ext cx="104241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12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增量来自二三线城市与办公场景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 —— 人口与写字楼密度决定增量方向，云栖的店型正是为办公场景而生。</a:t>
            </a:r>
          </a:p>
          <a:p>
            <a:pPr algn="l">
              <a:lnSpc>
                <a:spcPct val="112000"/>
              </a:lnSpc>
              <a:spcAft>
                <a:spcPts val="12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平价精品化并行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 —— 消费者既要品质也要价格，15–20 元带成为增长最快的区间。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orefront_pan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0"/>
            <a:ext cx="485546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60336" y="0"/>
            <a:ext cx="41148" cy="685800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3584" y="512064"/>
            <a:ext cx="6035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STORES &amp; PRODUCT · 门店与产品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822960"/>
            <a:ext cx="60350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3EAD9"/>
                </a:solidFill>
                <a:latin typeface="Microsoft YaHei"/>
                <a:ea typeface="Microsoft YaHei"/>
              </a:rPr>
              <a:t>开在写字楼楼下的精品咖啡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1965960"/>
            <a:ext cx="59893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16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2019 年创立于杭州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，从社区小店起步；2023 年完成 A 轮融资后，全面切入写字楼场景。</a:t>
            </a:r>
          </a:p>
          <a:p>
            <a:pPr algn="l">
              <a:lnSpc>
                <a:spcPct val="112000"/>
              </a:lnSpc>
              <a:spcAft>
                <a:spcPts val="16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62 家直营门店、48 万注册会员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，门店全部盈利，会员复购构成基本盘。</a:t>
            </a:r>
          </a:p>
          <a:p>
            <a:pPr algn="l">
              <a:lnSpc>
                <a:spcPct val="112000"/>
              </a:lnSpc>
              <a:spcAft>
                <a:spcPts val="16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60㎡ 小店型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 —— 砍掉座位区冗余，只保留吧台与等候区，租金人力双低。</a:t>
            </a:r>
          </a:p>
          <a:p>
            <a:pPr algn="l">
              <a:lnSpc>
                <a:spcPct val="112000"/>
              </a:lnSpc>
              <a:spcAft>
                <a:spcPts val="16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全自动意式机 + 小程序预点单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，高峰出杯时效压缩到 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90 秒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51206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UNIT ECONOMICS · 单店经济模型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822960"/>
            <a:ext cx="10515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一家店，14 个月回本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645920"/>
            <a:ext cx="2542032" cy="1481328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1645920"/>
            <a:ext cx="45720" cy="148132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3856" y="188366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21.8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万元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2651760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单店月均营收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6160" y="1645920"/>
            <a:ext cx="2542032" cy="1481328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566160" y="1645920"/>
            <a:ext cx="45720" cy="148132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58768" y="188366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63.5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58768" y="2651760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综合毛利率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91072" y="1645920"/>
            <a:ext cx="2542032" cy="1481328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91072" y="1645920"/>
            <a:ext cx="45720" cy="148132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188366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22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% 以内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2651760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原料成本占比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5984" y="1645920"/>
            <a:ext cx="2542032" cy="1481328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015984" y="1645920"/>
            <a:ext cx="45720" cy="148132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8592" y="1883664"/>
            <a:ext cx="2084831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16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8592" y="2651760"/>
            <a:ext cx="20848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客单价 · 大牌六成价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841248" y="3456432"/>
          <a:ext cx="6675120" cy="26974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Rectangle 22"/>
          <p:cNvSpPr/>
          <p:nvPr/>
        </p:nvSpPr>
        <p:spPr>
          <a:xfrm>
            <a:off x="7818120" y="3456432"/>
            <a:ext cx="3538728" cy="269748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74152" y="3703320"/>
            <a:ext cx="306324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3400" b="1">
                <a:solidFill>
                  <a:srgbClr val="F3EAD9"/>
                </a:solidFill>
                <a:latin typeface="Microsoft YaHei"/>
                <a:ea typeface="Microsoft YaHei"/>
              </a:rPr>
              <a:t>45</a:t>
            </a:r>
            <a:r>
              <a:rPr sz="1600" b="1">
                <a:solidFill>
                  <a:srgbClr val="D99A3D"/>
                </a:solidFill>
                <a:latin typeface="Microsoft YaHei"/>
                <a:ea typeface="Microsoft YaHei"/>
              </a:rPr>
              <a:t> %</a:t>
            </a:r>
          </a:p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300" b="0">
                <a:solidFill>
                  <a:srgbClr val="F3EAD9"/>
                </a:solidFill>
                <a:latin typeface="Microsoft YaHei"/>
                <a:ea typeface="Microsoft YaHei"/>
              </a:rPr>
              <a:t>单店投入仅为传统大店的 45%</a:t>
            </a:r>
          </a:p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同等商圈下，坪效高出约 1.7 倍 —— 这是敢于加密开店的底气。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" y="6236208"/>
            <a:ext cx="66751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A89880"/>
                </a:solidFill>
                <a:latin typeface="Microsoft YaHei"/>
                <a:ea typeface="Microsoft YaHei"/>
              </a:rPr>
              <a:t>回本周期（月）· 三种城市能级实测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51206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TRACTION · 增长实绩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822960"/>
            <a:ext cx="10515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营收持续放量，自我造血现金流始终为正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783080"/>
          <a:ext cx="6675120" cy="4160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1248" y="6035040"/>
            <a:ext cx="66751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A89880"/>
                </a:solidFill>
                <a:latin typeface="Microsoft YaHei"/>
                <a:ea typeface="Microsoft YaHei"/>
              </a:rPr>
              <a:t>营业收入（亿元）· 2026 年起为随扩张节奏的财务预测</a:t>
            </a:r>
          </a:p>
        </p:txBody>
      </p:sp>
      <p:sp>
        <p:nvSpPr>
          <p:cNvPr id="8" name="Rectangle 7"/>
          <p:cNvSpPr/>
          <p:nvPr/>
        </p:nvSpPr>
        <p:spPr>
          <a:xfrm>
            <a:off x="7818120" y="1783080"/>
            <a:ext cx="3538728" cy="1298448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18120" y="1783080"/>
            <a:ext cx="45720" cy="12984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10728" y="2020824"/>
            <a:ext cx="3081528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3EAD9"/>
                </a:solidFill>
                <a:latin typeface="Microsoft YaHei"/>
                <a:ea typeface="Microsoft YaHei"/>
              </a:rPr>
              <a:t>1.62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亿元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0728" y="2606040"/>
            <a:ext cx="30815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2025 年营业收入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18120" y="3246120"/>
            <a:ext cx="3538728" cy="1298448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818120" y="3246120"/>
            <a:ext cx="45720" cy="12984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10728" y="3483863"/>
            <a:ext cx="3081528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3EAD9"/>
                </a:solidFill>
                <a:latin typeface="Microsoft YaHei"/>
                <a:ea typeface="Microsoft YaHei"/>
              </a:rPr>
              <a:t>1,460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万元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0728" y="4069079"/>
            <a:ext cx="30815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2025 年净利润 · 净利率 9.0%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18120" y="4709160"/>
            <a:ext cx="3538728" cy="1298448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818120" y="4709160"/>
            <a:ext cx="45720" cy="12984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0728" y="4946904"/>
            <a:ext cx="3081528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3EAD9"/>
                </a:solidFill>
                <a:latin typeface="Microsoft YaHei"/>
                <a:ea typeface="Microsoft YaHei"/>
              </a:rPr>
              <a:t>2,900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 万元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0728" y="5532120"/>
            <a:ext cx="308152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2025 年经营性现金流 · 连续三年为正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51206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EXPANSION · 扩张计划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822960"/>
            <a:ext cx="10515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三年 380 家，从长三角走向全国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3017520"/>
            <a:ext cx="10515600" cy="27432"/>
          </a:xfrm>
          <a:prstGeom prst="rect">
            <a:avLst/>
          </a:prstGeom>
          <a:solidFill>
            <a:srgbClr val="3D2E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339596" y="2953512"/>
            <a:ext cx="155448" cy="155448"/>
          </a:xfrm>
          <a:prstGeom prst="ellipse">
            <a:avLst/>
          </a:prstGeom>
          <a:solidFill>
            <a:srgbClr val="D99A3D"/>
          </a:solidFill>
          <a:ln w="19050">
            <a:solidFill>
              <a:srgbClr val="1610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0392" y="2084831"/>
            <a:ext cx="2011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D99A3D"/>
                </a:solidFill>
                <a:latin typeface="Microsoft YaHei"/>
                <a:ea typeface="Microsoft YaHei"/>
              </a:rPr>
              <a:t>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3291839"/>
            <a:ext cx="224028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600"/>
              </a:spcAft>
            </a:pPr>
            <a:r>
              <a:rPr sz="1600" b="1">
                <a:solidFill>
                  <a:srgbClr val="F3EAD9"/>
                </a:solidFill>
                <a:latin typeface="Microsoft YaHei"/>
                <a:ea typeface="Microsoft YaHei"/>
              </a:rPr>
              <a:t>启程</a:t>
            </a:r>
          </a:p>
          <a:p>
            <a:pPr algn="l">
              <a:lnSpc>
                <a:spcPct val="118000"/>
              </a:lnSpc>
              <a:spcAft>
                <a:spcPts val="600"/>
              </a:spcAft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本轮资金落地，长三角与珠三角核心商圈加密布点</a:t>
            </a:r>
          </a:p>
        </p:txBody>
      </p:sp>
      <p:sp>
        <p:nvSpPr>
          <p:cNvPr id="10" name="Oval 9"/>
          <p:cNvSpPr/>
          <p:nvPr/>
        </p:nvSpPr>
        <p:spPr>
          <a:xfrm>
            <a:off x="4064508" y="2953512"/>
            <a:ext cx="155448" cy="155448"/>
          </a:xfrm>
          <a:prstGeom prst="ellipse">
            <a:avLst/>
          </a:prstGeom>
          <a:solidFill>
            <a:srgbClr val="D99A3D"/>
          </a:solidFill>
          <a:ln w="19050">
            <a:solidFill>
              <a:srgbClr val="1610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75304" y="2084831"/>
            <a:ext cx="2011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D99A3D"/>
                </a:solidFill>
                <a:latin typeface="Microsoft YaHei"/>
                <a:ea typeface="Microsoft YaHei"/>
              </a:rPr>
              <a:t>18 个月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304" y="3291839"/>
            <a:ext cx="224028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600"/>
              </a:spcAft>
            </a:pPr>
            <a:r>
              <a:rPr sz="1600" b="1">
                <a:solidFill>
                  <a:srgbClr val="F3EAD9"/>
                </a:solidFill>
                <a:latin typeface="Microsoft YaHei"/>
                <a:ea typeface="Microsoft YaHei"/>
              </a:rPr>
              <a:t>复制</a:t>
            </a:r>
          </a:p>
          <a:p>
            <a:pPr algn="l">
              <a:lnSpc>
                <a:spcPct val="118000"/>
              </a:lnSpc>
              <a:spcAft>
                <a:spcPts val="600"/>
              </a:spcAft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新开 120 家店，把验证过的单店模型批量复制</a:t>
            </a:r>
          </a:p>
        </p:txBody>
      </p:sp>
      <p:sp>
        <p:nvSpPr>
          <p:cNvPr id="13" name="Oval 12"/>
          <p:cNvSpPr/>
          <p:nvPr/>
        </p:nvSpPr>
        <p:spPr>
          <a:xfrm>
            <a:off x="6789420" y="2953512"/>
            <a:ext cx="155448" cy="155448"/>
          </a:xfrm>
          <a:prstGeom prst="ellipse">
            <a:avLst/>
          </a:prstGeom>
          <a:solidFill>
            <a:srgbClr val="D99A3D"/>
          </a:solidFill>
          <a:ln w="19050">
            <a:solidFill>
              <a:srgbClr val="1610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0216" y="2084831"/>
            <a:ext cx="2011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D99A3D"/>
                </a:solidFill>
                <a:latin typeface="Microsoft YaHei"/>
                <a:ea typeface="Microsoft YaHei"/>
              </a:rPr>
              <a:t>2027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0216" y="3291839"/>
            <a:ext cx="224028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600"/>
              </a:spcAft>
            </a:pPr>
            <a:r>
              <a:rPr sz="1600" b="1">
                <a:solidFill>
                  <a:srgbClr val="F3EAD9"/>
                </a:solidFill>
                <a:latin typeface="Microsoft YaHei"/>
                <a:ea typeface="Microsoft YaHei"/>
              </a:rPr>
              <a:t>加速</a:t>
            </a:r>
          </a:p>
          <a:p>
            <a:pPr algn="l">
              <a:lnSpc>
                <a:spcPct val="118000"/>
              </a:lnSpc>
              <a:spcAft>
                <a:spcPts val="600"/>
              </a:spcAft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全年新开 120 家，重点布局 15 个城市</a:t>
            </a:r>
          </a:p>
        </p:txBody>
      </p:sp>
      <p:sp>
        <p:nvSpPr>
          <p:cNvPr id="16" name="Oval 15"/>
          <p:cNvSpPr/>
          <p:nvPr/>
        </p:nvSpPr>
        <p:spPr>
          <a:xfrm>
            <a:off x="9514332" y="2953512"/>
            <a:ext cx="155448" cy="155448"/>
          </a:xfrm>
          <a:prstGeom prst="ellipse">
            <a:avLst/>
          </a:prstGeom>
          <a:solidFill>
            <a:srgbClr val="D99A3D"/>
          </a:solidFill>
          <a:ln w="19050">
            <a:solidFill>
              <a:srgbClr val="1610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25128" y="2084831"/>
            <a:ext cx="2011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D99A3D"/>
                </a:solidFill>
                <a:latin typeface="Microsoft YaHei"/>
                <a:ea typeface="Microsoft YaHei"/>
              </a:rPr>
              <a:t>2028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25128" y="3291839"/>
            <a:ext cx="224028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600"/>
              </a:spcAft>
            </a:pPr>
            <a:r>
              <a:rPr sz="1600" b="1">
                <a:solidFill>
                  <a:srgbClr val="F3EAD9"/>
                </a:solidFill>
                <a:latin typeface="Microsoft YaHei"/>
                <a:ea typeface="Microsoft YaHei"/>
              </a:rPr>
              <a:t>成势</a:t>
            </a:r>
          </a:p>
          <a:p>
            <a:pPr algn="l">
              <a:lnSpc>
                <a:spcPct val="118000"/>
              </a:lnSpc>
              <a:spcAft>
                <a:spcPts val="600"/>
              </a:spcAft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门店总数达 440 家，三年累计新开 380 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" y="507492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F3EAD9"/>
                </a:solidFill>
                <a:latin typeface="Microsoft YaHei"/>
                <a:ea typeface="Microsoft YaHei"/>
              </a:rPr>
              <a:t>单店模型已在三种城市能级验证：</a:t>
            </a:r>
            <a:r>
              <a:rPr sz="1400" b="1">
                <a:solidFill>
                  <a:srgbClr val="D99A3D"/>
                </a:solidFill>
                <a:latin typeface="Microsoft YaHei"/>
                <a:ea typeface="Microsoft YaHei"/>
              </a:rPr>
              <a:t>新一线回本 13 个月、三线城市 17 个月</a:t>
            </a:r>
            <a:r>
              <a:rPr sz="1400" b="0">
                <a:solidFill>
                  <a:srgbClr val="F3EAD9"/>
                </a:solidFill>
                <a:latin typeface="Microsoft YaHei"/>
                <a:ea typeface="Microsoft YaHei"/>
              </a:rPr>
              <a:t>，扩张节奏有实测数据兜底。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51206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MOAT · 竞争壁垒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822960"/>
            <a:ext cx="10515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壁垒不在咖啡豆，在系统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828800"/>
            <a:ext cx="2542032" cy="301752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1828800"/>
            <a:ext cx="2542032" cy="4572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148840"/>
            <a:ext cx="2057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45%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944368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D99A3D"/>
                </a:solidFill>
                <a:latin typeface="Microsoft YaHei"/>
                <a:ea typeface="Microsoft YaHei"/>
              </a:rPr>
              <a:t>单店投入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383280"/>
            <a:ext cx="2057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仅为传统大店的 45%，同等商圈坪效高出约 1.7 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66160" y="1828800"/>
            <a:ext cx="2542032" cy="301752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566160" y="1828800"/>
            <a:ext cx="2542032" cy="4572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22191" y="2148840"/>
            <a:ext cx="2057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90 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22191" y="2944368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D99A3D"/>
                </a:solidFill>
                <a:latin typeface="Microsoft YaHei"/>
                <a:ea typeface="Microsoft YaHei"/>
              </a:rPr>
              <a:t>高峰出杯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22191" y="3383280"/>
            <a:ext cx="2057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全自动意式机 + 预点单，把排队流失降到最低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91072" y="1828800"/>
            <a:ext cx="2542032" cy="301752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91072" y="1828800"/>
            <a:ext cx="2542032" cy="4572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47104" y="2148840"/>
            <a:ext cx="2057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−18 pt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47104" y="2944368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D99A3D"/>
                </a:solidFill>
                <a:latin typeface="Microsoft YaHei"/>
                <a:ea typeface="Microsoft YaHei"/>
              </a:rPr>
              <a:t>豆子成本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47104" y="3383280"/>
            <a:ext cx="2057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自有烘焙使咖啡豆成本较外购低约 18 个百分点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015984" y="1828800"/>
            <a:ext cx="2542032" cy="3017520"/>
          </a:xfrm>
          <a:prstGeom prst="rect">
            <a:avLst/>
          </a:prstGeom>
          <a:solidFill>
            <a:srgbClr val="2218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015984" y="1828800"/>
            <a:ext cx="2542032" cy="4572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72015" y="2148840"/>
            <a:ext cx="2057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72015" y="2944368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D99A3D"/>
                </a:solidFill>
                <a:latin typeface="Microsoft YaHei"/>
                <a:ea typeface="Microsoft YaHei"/>
              </a:rPr>
              <a:t>店长流失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72015" y="3383280"/>
            <a:ext cx="2057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店长合伙人制下，核心店长年流失率仅 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52578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F3EAD9"/>
                </a:solidFill>
                <a:latin typeface="Microsoft YaHei"/>
                <a:ea typeface="Microsoft YaHei"/>
              </a:rPr>
              <a:t>四件事单拎出来都不稀奇，叠在一起，就是对手抄不走的成本结构。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eans_pan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0"/>
            <a:ext cx="485546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60336" y="0"/>
            <a:ext cx="41148" cy="685800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3584" y="512064"/>
            <a:ext cx="6035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SUPPLY CHAIN · 供应链与品控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822960"/>
            <a:ext cx="60350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3EAD9"/>
                </a:solidFill>
                <a:latin typeface="Microsoft YaHei"/>
                <a:ea typeface="Microsoft YaHei"/>
              </a:rPr>
              <a:t>从一颗豆子开始控成本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1965960"/>
            <a:ext cx="59893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16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自有烘焙工厂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，年产能 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900 吨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，烘焙曲线与风味口径全网统一。</a:t>
            </a:r>
          </a:p>
          <a:p>
            <a:pPr algn="l">
              <a:lnSpc>
                <a:spcPct val="112000"/>
              </a:lnSpc>
              <a:spcAft>
                <a:spcPts val="16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区域冷链仓配套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，鲜奶与原料分区冷链，损耗可控。</a:t>
            </a:r>
          </a:p>
          <a:p>
            <a:pPr algn="l">
              <a:lnSpc>
                <a:spcPct val="112000"/>
              </a:lnSpc>
              <a:spcAft>
                <a:spcPts val="16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原料成本占比稳定在 22% 以内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，涨价周期里毛利率不失守。</a:t>
            </a:r>
          </a:p>
          <a:p>
            <a:pPr algn="l">
              <a:lnSpc>
                <a:spcPct val="112000"/>
              </a:lnSpc>
              <a:spcAft>
                <a:spcPts val="16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数字化中台统一排班、订货与品控巡检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，单店人力较行业平均少 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1.2 人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arista_pan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0"/>
            <a:ext cx="485546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60336" y="0"/>
            <a:ext cx="41148" cy="685800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3584" y="512064"/>
            <a:ext cx="6035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TEAM · 团队与治理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822960"/>
            <a:ext cx="60350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>
                <a:solidFill>
                  <a:srgbClr val="F3EAD9"/>
                </a:solidFill>
                <a:latin typeface="Microsoft YaHei"/>
                <a:ea typeface="Microsoft YaHei"/>
              </a:rPr>
              <a:t>创始团队持股 58%，和公司绑在一起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1965960"/>
            <a:ext cx="59893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15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周牧遥 · 创始人 &amp; CEO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，2019 年从杭州社区小店做起，主导小店型与预点单模式。</a:t>
            </a:r>
          </a:p>
          <a:p>
            <a:pPr algn="l">
              <a:lnSpc>
                <a:spcPct val="112000"/>
              </a:lnSpc>
              <a:spcAft>
                <a:spcPts val="15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创始团队持股 58%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，控制权与激励都在做事的人手里。</a:t>
            </a:r>
          </a:p>
          <a:p>
            <a:pPr algn="l">
              <a:lnSpc>
                <a:spcPct val="112000"/>
              </a:lnSpc>
              <a:spcAft>
                <a:spcPts val="15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店长合伙人制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：成熟店长可跟投单店 5%—10%，一线利益与总部对齐。</a:t>
            </a:r>
          </a:p>
          <a:p>
            <a:pPr algn="l">
              <a:lnSpc>
                <a:spcPct val="112000"/>
              </a:lnSpc>
              <a:spcAft>
                <a:spcPts val="15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机构股东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：晨岭资本、九安创投等，陪跑两轮融资。</a:t>
            </a:r>
          </a:p>
          <a:p>
            <a:pPr algn="l">
              <a:lnSpc>
                <a:spcPct val="112000"/>
              </a:lnSpc>
              <a:spcAft>
                <a:spcPts val="1500"/>
              </a:spcAft>
            </a:pP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500" b="1">
                <a:solidFill>
                  <a:srgbClr val="F3EAD9"/>
                </a:solidFill>
                <a:latin typeface="Microsoft YaHei"/>
                <a:ea typeface="Microsoft YaHei"/>
              </a:rPr>
              <a:t>直营为主（85%）</a:t>
            </a:r>
            <a:r>
              <a:rPr sz="1500" b="0">
                <a:solidFill>
                  <a:srgbClr val="F3EAD9"/>
                </a:solidFill>
                <a:latin typeface="Microsoft YaHei"/>
                <a:ea typeface="Microsoft YaHei"/>
              </a:rPr>
              <a:t>，城市合伙人模式试点 8 家，品质口径不放松。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59536" y="621792"/>
            <a:ext cx="274320" cy="41148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43584" y="512064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99A3D"/>
                </a:solidFill>
                <a:latin typeface="Microsoft YaHei"/>
                <a:ea typeface="Microsoft YaHei"/>
              </a:rPr>
              <a:t>THE ASK · 融资需求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822960"/>
            <a:ext cx="10515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3EAD9"/>
                </a:solidFill>
                <a:latin typeface="Microsoft YaHei"/>
                <a:ea typeface="Microsoft YaHei"/>
              </a:rPr>
              <a:t>6,000 万元，七成投向新店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627632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F3EAD9"/>
                </a:solidFill>
                <a:latin typeface="Microsoft YaHei"/>
                <a:ea typeface="Microsoft YaHei"/>
              </a:rPr>
              <a:t>6,000</a:t>
            </a:r>
            <a:r>
              <a:rPr sz="1600" b="0">
                <a:solidFill>
                  <a:srgbClr val="A89880"/>
                </a:solidFill>
                <a:latin typeface="Microsoft YaHei"/>
                <a:ea typeface="Microsoft YaHei"/>
              </a:rPr>
              <a:t> 万元  本轮拟融资额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8" y="2697480"/>
            <a:ext cx="7306055" cy="713232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2416" y="2788920"/>
            <a:ext cx="708659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16100C"/>
                </a:solidFill>
                <a:latin typeface="Microsoft YaHei"/>
                <a:ea typeface="Microsoft YaHei"/>
              </a:rPr>
              <a:t>70%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3557016"/>
            <a:ext cx="726947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50" b="1">
                <a:solidFill>
                  <a:srgbClr val="F3EAD9"/>
                </a:solidFill>
                <a:latin typeface="Microsoft YaHei"/>
                <a:ea typeface="Microsoft YaHei"/>
              </a:rPr>
              <a:t>新店开设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0">
                <a:solidFill>
                  <a:srgbClr val="A89880"/>
                </a:solidFill>
                <a:latin typeface="Microsoft YaHei"/>
                <a:ea typeface="Microsoft YaHei"/>
              </a:rPr>
              <a:t>4,200 万元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02167" y="2697480"/>
            <a:ext cx="2048256" cy="713232"/>
          </a:xfrm>
          <a:prstGeom prst="rect">
            <a:avLst/>
          </a:prstGeom>
          <a:solidFill>
            <a:srgbClr val="B465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03336" y="278892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3EAD9"/>
                </a:solidFill>
                <a:latin typeface="Microsoft YaHei"/>
                <a:ea typeface="Microsoft YaHei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0455" y="3557016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50" b="1">
                <a:solidFill>
                  <a:srgbClr val="F3EAD9"/>
                </a:solidFill>
                <a:latin typeface="Microsoft YaHei"/>
                <a:ea typeface="Microsoft YaHei"/>
              </a:rPr>
              <a:t>供应链扩容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0">
                <a:solidFill>
                  <a:srgbClr val="A89880"/>
                </a:solidFill>
                <a:latin typeface="Microsoft YaHei"/>
                <a:ea typeface="Microsoft YaHei"/>
              </a:rPr>
              <a:t>1,200 万元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305288" y="2697480"/>
            <a:ext cx="996696" cy="713232"/>
          </a:xfrm>
          <a:prstGeom prst="rect">
            <a:avLst/>
          </a:prstGeom>
          <a:solidFill>
            <a:srgbClr val="6E5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06456" y="2788920"/>
            <a:ext cx="777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3EAD9"/>
                </a:solidFill>
                <a:latin typeface="Microsoft YaHei"/>
                <a:ea typeface="Microsoft YaHei"/>
              </a:rPr>
              <a:t>10%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23576" y="3557016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50" b="1">
                <a:solidFill>
                  <a:srgbClr val="F3EAD9"/>
                </a:solidFill>
                <a:latin typeface="Microsoft YaHei"/>
                <a:ea typeface="Microsoft YaHei"/>
              </a:rPr>
              <a:t>品牌与数字化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0">
                <a:solidFill>
                  <a:srgbClr val="A89880"/>
                </a:solidFill>
                <a:latin typeface="Microsoft YaHei"/>
                <a:ea typeface="Microsoft YaHei"/>
              </a:rPr>
              <a:t>600 万元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" y="4617720"/>
            <a:ext cx="104241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D99A3D"/>
                </a:solidFill>
                <a:latin typeface="Microsoft YaHei"/>
                <a:ea typeface="Microsoft YaHei"/>
              </a:rPr>
              <a:t>财务预测</a:t>
            </a:r>
            <a:r>
              <a:rPr sz="1450" b="0">
                <a:solidFill>
                  <a:srgbClr val="F3EAD9"/>
                </a:solidFill>
                <a:latin typeface="Microsoft YaHei"/>
                <a:ea typeface="Microsoft YaHei"/>
              </a:rPr>
              <a:t>：2026—2028 年营收 2.9 亿、5.4 亿、8.7 亿元，净利率升至 11%—12%。</a:t>
            </a:r>
          </a:p>
          <a:p>
            <a:pPr algn="l"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D99A3D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D99A3D"/>
                </a:solidFill>
                <a:latin typeface="Microsoft YaHei"/>
                <a:ea typeface="Microsoft YaHei"/>
              </a:rPr>
              <a:t>安全边际</a:t>
            </a:r>
            <a:r>
              <a:rPr sz="1450" b="0">
                <a:solidFill>
                  <a:srgbClr val="F3EAD9"/>
                </a:solidFill>
                <a:latin typeface="Microsoft YaHei"/>
                <a:ea typeface="Microsoft YaHei"/>
              </a:rPr>
              <a:t>：主要风险为核心商圈租金上涨与价格战，测算中已预留 15% 安全边际。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6473952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云栖咖啡 · A+ 轮融资路演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6473952"/>
            <a:ext cx="685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89880"/>
                </a:solidFill>
                <a:latin typeface="Microsoft YaHei"/>
                <a:ea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742432" y="1847088"/>
            <a:ext cx="777240" cy="4572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103120"/>
            <a:ext cx="1219169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>
                <a:solidFill>
                  <a:srgbClr val="F3EAD9"/>
                </a:solidFill>
                <a:latin typeface="Microsoft YaHei"/>
                <a:ea typeface="Microsoft YaHei"/>
              </a:rPr>
              <a:t>让精品咖啡，真正成为日常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310128"/>
            <a:ext cx="121916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A89880"/>
                </a:solidFill>
                <a:latin typeface="Microsoft YaHei"/>
                <a:ea typeface="Microsoft YaHei"/>
              </a:rPr>
              <a:t>云栖咖啡  ·  A+ 轮融资路演  ·  本轮拟融资 </a:t>
            </a:r>
            <a:r>
              <a:rPr sz="1500" b="1">
                <a:solidFill>
                  <a:srgbClr val="D99A3D"/>
                </a:solidFill>
                <a:latin typeface="Microsoft YaHei"/>
                <a:ea typeface="Microsoft YaHei"/>
              </a:rPr>
              <a:t>6,000 万元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06440"/>
            <a:ext cx="1219169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0">
                <a:solidFill>
                  <a:srgbClr val="A89880"/>
                </a:solidFill>
                <a:latin typeface="Microsoft YaHei"/>
                <a:ea typeface="Microsoft YaHei"/>
              </a:rPr>
              <a:t>创始人 &amp; CEO 周牧遥 · 2026 年 · 谢谢观看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