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缺口人数</c:v>
                </c:pt>
              </c:strCache>
            </c:strRef>
          </c:tx>
          <c:spPr>
            <a:solidFill>
              <a:srgbClr val="2E5E8C"/>
            </a:solidFill>
          </c:spPr>
          <c:cat>
            <c:strRef>
              <c:f>Sheet1!$A$2:$A$4</c:f>
              <c:strCache>
                <c:ptCount val="3"/>
                <c:pt idx="0">
                  <c:v>数据分析师</c:v>
                </c:pt>
                <c:pt idx="1">
                  <c:v>嵌入式工程师</c:v>
                </c:pt>
                <c:pt idx="2">
                  <c:v>海外渠道经理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12</c:v>
                </c:pt>
                <c:pt idx="2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200" b="1">
                  <a:solidFill>
                    <a:srgbClr val="0E2242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7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50">
                <a:solidFill>
                  <a:srgbClr val="213040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6.0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900">
                <a:solidFill>
                  <a:srgbClr val="5D7086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13040"/>
          </a:solidFill>
          <a:latin typeface="Microsoft YaHei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cover-gr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4864" y="0"/>
            <a:ext cx="12301423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41248" y="502920"/>
            <a:ext cx="8229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D7E3F2"/>
                </a:solidFill>
                <a:latin typeface="Microsoft YaHei"/>
              </a:rPr>
              <a:t>XINGYE TECHNOLOGY · HR ANNUAL REPORT</a:t>
            </a:r>
          </a:p>
        </p:txBody>
      </p:sp>
      <p:sp>
        <p:nvSpPr>
          <p:cNvPr id="5" name="Rectangle 4"/>
          <p:cNvSpPr/>
          <p:nvPr/>
        </p:nvSpPr>
        <p:spPr>
          <a:xfrm>
            <a:off x="841248" y="3675887"/>
            <a:ext cx="566928" cy="54864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858768"/>
            <a:ext cx="1078992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700" b="1">
                <a:solidFill>
                  <a:srgbClr val="FFFFFF"/>
                </a:solidFill>
                <a:latin typeface="Microsoft YaHei"/>
              </a:rPr>
              <a:t>星野科技 2026 年度工作述职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4828032"/>
            <a:ext cx="10515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50" b="0">
                <a:solidFill>
                  <a:srgbClr val="D7E3F2"/>
                </a:solidFill>
                <a:latin typeface="Microsoft YaHei"/>
              </a:rPr>
              <a:t>人力资源部 · 人才盘点与梯队建设专项汇报</a:t>
            </a:r>
          </a:p>
        </p:txBody>
      </p:sp>
      <p:sp>
        <p:nvSpPr>
          <p:cNvPr id="8" name="Rectangle 7"/>
          <p:cNvSpPr/>
          <p:nvPr/>
        </p:nvSpPr>
        <p:spPr>
          <a:xfrm>
            <a:off x="841248" y="5413248"/>
            <a:ext cx="6766560" cy="12801"/>
          </a:xfrm>
          <a:prstGeom prst="rect">
            <a:avLst/>
          </a:prstGeom>
          <a:solidFill>
            <a:srgbClr val="6E8C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5559552"/>
            <a:ext cx="1051560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FFFFFF"/>
                </a:solidFill>
                <a:latin typeface="Microsoft YaHei"/>
              </a:rPr>
              <a:t>述职人：林晓峰（人力资源总监）</a:t>
            </a:r>
            <a:r>
              <a:rPr sz="1250" b="0">
                <a:solidFill>
                  <a:srgbClr val="D7E3F2"/>
                </a:solidFill>
                <a:latin typeface="Microsoft YaHei"/>
              </a:rPr>
              <a:t>　·　述职周期：2026 年 1 月 — 12 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6419088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00" b="0">
                <a:solidFill>
                  <a:srgbClr val="8FA8C8"/>
                </a:solidFill>
                <a:latin typeface="Microsoft YaHei"/>
              </a:rPr>
              <a:t>样稿示例 · 内容虚构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703320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703320" y="0"/>
            <a:ext cx="45720" cy="68580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41248" y="1417320"/>
            <a:ext cx="25603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4DA3FF"/>
                </a:solidFill>
                <a:latin typeface="Microsoft YaHei"/>
              </a:rPr>
              <a:t>CONTENTS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8" y="1755648"/>
            <a:ext cx="265176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000" b="1">
                <a:solidFill>
                  <a:srgbClr val="FFFFFF"/>
                </a:solidFill>
                <a:latin typeface="Microsoft YaHei"/>
              </a:rPr>
              <a:t>目录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2788920"/>
            <a:ext cx="246888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5000"/>
              </a:lnSpc>
            </a:pPr>
            <a:r>
              <a:rPr sz="1150" b="0">
                <a:solidFill>
                  <a:srgbClr val="D7E3F2"/>
                </a:solidFill>
                <a:latin typeface="Microsoft YaHei"/>
              </a:rPr>
              <a:t>四大部分 · 共 18 页</a:t>
            </a:r>
          </a:p>
          <a:p>
            <a:pPr algn="l">
              <a:lnSpc>
                <a:spcPct val="135000"/>
              </a:lnSpc>
            </a:pPr>
            <a:r>
              <a:rPr sz="1150" b="0">
                <a:solidFill>
                  <a:srgbClr val="D7E3F2"/>
                </a:solidFill>
                <a:latin typeface="Microsoft YaHei"/>
              </a:rPr>
              <a:t>从战略重点到答疑收官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4840" y="1170432"/>
            <a:ext cx="10058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5E8C"/>
                </a:solidFill>
                <a:latin typeface="Microsoft YaHe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0" y="1243584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年度人才发展重点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173736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第 3 页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434840" y="2203704"/>
            <a:ext cx="6903720" cy="11887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32304"/>
            <a:ext cx="10058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5E8C"/>
                </a:solidFill>
                <a:latin typeface="Microsoft YaHe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0" y="2505456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人才供给与缺口测算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0" y="2999232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第 4 — 7 页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34840" y="3465576"/>
            <a:ext cx="6903720" cy="11887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34840" y="3694176"/>
            <a:ext cx="10058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5E8C"/>
                </a:solidFill>
                <a:latin typeface="Microsoft YaHe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0" y="3767328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人才盘点方法与实施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86400" y="4261104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第 8 — 15 页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34840" y="4727448"/>
            <a:ext cx="6903720" cy="11887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434840" y="4956048"/>
            <a:ext cx="10058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5E8C"/>
                </a:solidFill>
                <a:latin typeface="Microsoft YaHe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0" y="5029200"/>
            <a:ext cx="47548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0E2242"/>
                </a:solidFill>
                <a:latin typeface="Microsoft YaHei"/>
              </a:rPr>
              <a:t>盘点结果应用与答疑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0" y="5522976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第 16 — 18 页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2 / 18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kyline-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09636" y="0"/>
            <a:ext cx="51206" cy="68580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44752" y="429768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STRATEGY · 年度重点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786384"/>
            <a:ext cx="63825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E2242"/>
                </a:solidFill>
                <a:latin typeface="Microsoft YaHei"/>
              </a:rPr>
              <a:t>战略聚焦出海，人才队伍先行重组</a:t>
            </a:r>
          </a:p>
        </p:txBody>
      </p:sp>
      <p:sp>
        <p:nvSpPr>
          <p:cNvPr id="8" name="Rectangle 7"/>
          <p:cNvSpPr/>
          <p:nvPr/>
        </p:nvSpPr>
        <p:spPr>
          <a:xfrm>
            <a:off x="841248" y="1810512"/>
            <a:ext cx="6382512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1248" y="6455664"/>
            <a:ext cx="6382512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59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3 /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103120"/>
            <a:ext cx="6382512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1">
                <a:solidFill>
                  <a:srgbClr val="2E5E8C"/>
                </a:solidFill>
                <a:latin typeface="Microsoft YaHei"/>
              </a:rPr>
              <a:t>战略聚焦智能硬件出海</a:t>
            </a:r>
            <a:r>
              <a:rPr sz="1350" b="0">
                <a:solidFill>
                  <a:srgbClr val="213040"/>
                </a:solidFill>
                <a:latin typeface="Microsoft YaHei"/>
              </a:rPr>
              <a:t>——2026 年公司战略聚焦智能硬件出海，关键人才队伍围绕海外业务、嵌入式研发、供应链三条线重组。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3035808"/>
            <a:ext cx="63825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全年梯队目标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" y="3364992"/>
            <a:ext cx="3090672" cy="1115568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0704" y="3511296"/>
            <a:ext cx="2724912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61% → 80%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0704" y="4151376"/>
            <a:ext cx="27249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核心岗位继任覆盖率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133088" y="3364992"/>
            <a:ext cx="3090672" cy="1115568"/>
          </a:xfrm>
          <a:prstGeom prst="roundRect">
            <a:avLst>
              <a:gd name="adj" fmla="val 55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133088" y="3364992"/>
            <a:ext cx="3090672" cy="457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352544" y="3511296"/>
            <a:ext cx="2724912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120</a:t>
            </a:r>
            <a:r>
              <a:rPr sz="1300" b="1">
                <a:solidFill>
                  <a:srgbClr val="D7E3F2"/>
                </a:solidFill>
                <a:latin typeface="Microsoft YaHei"/>
              </a:rPr>
              <a:t> 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52544" y="4151376"/>
            <a:ext cx="27249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D7E3F2"/>
                </a:solidFill>
                <a:latin typeface="Microsoft YaHei"/>
              </a:rPr>
              <a:t>高潜人才池扩充至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1248" y="4773168"/>
            <a:ext cx="638251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落实「四抓」策略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1248" y="5120640"/>
            <a:ext cx="1472184" cy="566928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248" y="5120640"/>
            <a:ext cx="1472184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0E2242"/>
                </a:solidFill>
                <a:latin typeface="Microsoft YaHei"/>
              </a:rPr>
              <a:t>抓关键岗位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478024" y="5120640"/>
            <a:ext cx="1472184" cy="566928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478024" y="5120640"/>
            <a:ext cx="1472184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0E2242"/>
                </a:solidFill>
                <a:latin typeface="Microsoft YaHei"/>
              </a:rPr>
              <a:t>抓继任梯队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114800" y="5120640"/>
            <a:ext cx="1472184" cy="566928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114800" y="5120640"/>
            <a:ext cx="1472184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0E2242"/>
                </a:solidFill>
                <a:latin typeface="Microsoft YaHei"/>
              </a:rPr>
              <a:t>抓校准质量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751575" y="5120640"/>
            <a:ext cx="1472184" cy="566928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751575" y="5120640"/>
            <a:ext cx="1472184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50" b="1">
                <a:solidFill>
                  <a:srgbClr val="0E2242"/>
                </a:solidFill>
                <a:latin typeface="Microsoft YaHei"/>
              </a:rPr>
              <a:t>抓结果应用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SUPPLY &amp; GAP · 供需测算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净缺口 58 人，集中在三类关键岗位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4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19072"/>
            <a:ext cx="2476423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0704" y="1865376"/>
            <a:ext cx="2110663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86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个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505456"/>
            <a:ext cx="211066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全公司关键岗位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518839" y="1719072"/>
            <a:ext cx="2476423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738295" y="1865376"/>
            <a:ext cx="2110663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19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个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38295" y="2505456"/>
            <a:ext cx="211066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A 类紧缺岗位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96431" y="1719072"/>
            <a:ext cx="2476423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15887" y="1865376"/>
            <a:ext cx="2110663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214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15887" y="2505456"/>
            <a:ext cx="211066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2027 年人才需求测算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74023" y="1719072"/>
            <a:ext cx="2476423" cy="1188720"/>
          </a:xfrm>
          <a:prstGeom prst="roundRect">
            <a:avLst>
              <a:gd name="adj" fmla="val 55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874023" y="1719072"/>
            <a:ext cx="2476423" cy="457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093479" y="1865376"/>
            <a:ext cx="2110663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58</a:t>
            </a:r>
            <a:r>
              <a:rPr sz="1300" b="1">
                <a:solidFill>
                  <a:srgbClr val="D7E3F2"/>
                </a:solidFill>
                <a:latin typeface="Microsoft YaHei"/>
              </a:rPr>
              <a:t> 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93479" y="2505456"/>
            <a:ext cx="211066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D7E3F2"/>
                </a:solidFill>
                <a:latin typeface="Microsoft YaHei"/>
              </a:rPr>
              <a:t>净缺口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1248" y="3218688"/>
            <a:ext cx="60350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缺口最大的三类岗位（人）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841248" y="3584448"/>
          <a:ext cx="6126480" cy="2514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Rounded Rectangle 24"/>
          <p:cNvSpPr/>
          <p:nvPr/>
        </p:nvSpPr>
        <p:spPr>
          <a:xfrm>
            <a:off x="7360920" y="3218688"/>
            <a:ext cx="3989527" cy="28803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635240" y="3419856"/>
            <a:ext cx="344088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测算口径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35240" y="3858768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2027 年人才需求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50247" y="3813048"/>
            <a:ext cx="1325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600" b="1">
                <a:solidFill>
                  <a:srgbClr val="0E2242"/>
                </a:solidFill>
                <a:latin typeface="Microsoft YaHei"/>
              </a:rPr>
              <a:t>214 人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35240" y="4288536"/>
            <a:ext cx="3440887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635240" y="4425696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现有储备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50247" y="4379976"/>
            <a:ext cx="1325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600" b="1">
                <a:solidFill>
                  <a:srgbClr val="0E2242"/>
                </a:solidFill>
                <a:latin typeface="Microsoft YaHei"/>
              </a:rPr>
              <a:t>156 人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635240" y="4855464"/>
            <a:ext cx="3440887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635240" y="4992624"/>
            <a:ext cx="23774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净缺口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750247" y="4946904"/>
            <a:ext cx="132588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600" b="1">
                <a:solidFill>
                  <a:srgbClr val="0E2242"/>
                </a:solidFill>
                <a:latin typeface="Microsoft YaHei"/>
              </a:rPr>
              <a:t>58 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35240" y="5614416"/>
            <a:ext cx="3440887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紧缺岗位集中在海外销售与算法方向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PLANNING · 规划流程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双向对齐定规划，不靠拍脑袋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5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2057400"/>
            <a:ext cx="2984906" cy="201168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" y="2057400"/>
            <a:ext cx="2984906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286000"/>
            <a:ext cx="24728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E2242"/>
                </a:solidFill>
                <a:latin typeface="Microsoft YaHei"/>
              </a:rPr>
              <a:t>自上而下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816352"/>
            <a:ext cx="247284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总部依据战略目标分解各事业部编制与关键岗位清单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3639312"/>
            <a:ext cx="247284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E5E8C"/>
                </a:solidFill>
                <a:latin typeface="Microsoft YaHei"/>
              </a:rPr>
              <a:t>2 月完成下达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99306" y="2743200"/>
            <a:ext cx="640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4DA3FF"/>
                </a:solidFill>
                <a:latin typeface="Microsoft YaHei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603394" y="2057400"/>
            <a:ext cx="2984906" cy="201168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603394" y="2057400"/>
            <a:ext cx="2984906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59426" y="2286000"/>
            <a:ext cx="24728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E2242"/>
                </a:solidFill>
                <a:latin typeface="Microsoft YaHei"/>
              </a:rPr>
              <a:t>自下而上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59426" y="2816352"/>
            <a:ext cx="247284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各区域结合项目排期提报需求，HRBP 逐岗访谈核实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59426" y="3639312"/>
            <a:ext cx="247284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E5E8C"/>
                </a:solidFill>
                <a:latin typeface="Microsoft YaHei"/>
              </a:rPr>
              <a:t>3 月汇总成册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61452" y="2743200"/>
            <a:ext cx="640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4DA3FF"/>
                </a:solidFill>
                <a:latin typeface="Microsoft YaHe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365540" y="2057400"/>
            <a:ext cx="2984906" cy="2011680"/>
          </a:xfrm>
          <a:prstGeom prst="roundRect">
            <a:avLst>
              <a:gd name="adj" fmla="val 5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365540" y="2057400"/>
            <a:ext cx="2984906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21572" y="2286000"/>
            <a:ext cx="247284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</a:rPr>
              <a:t>双向对齐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21572" y="2816352"/>
            <a:ext cx="247284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D7E3F2"/>
                </a:solidFill>
                <a:latin typeface="Microsoft YaHei"/>
              </a:rPr>
              <a:t>对齐后形成统一规划，作为全年招聘与培养的依据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21572" y="3639312"/>
            <a:ext cx="247284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4DA3FF"/>
                </a:solidFill>
                <a:latin typeface="Microsoft YaHei"/>
              </a:rPr>
              <a:t>规划成册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41248" y="4617720"/>
            <a:ext cx="10509199" cy="868680"/>
          </a:xfrm>
          <a:prstGeom prst="roundRect">
            <a:avLst>
              <a:gd name="adj" fmla="val 9000"/>
            </a:avLst>
          </a:prstGeom>
          <a:solidFill>
            <a:srgbClr val="E3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1248" y="4617720"/>
            <a:ext cx="10509199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50" b="1">
                <a:solidFill>
                  <a:srgbClr val="0E2242"/>
                </a:solidFill>
                <a:latin typeface="Microsoft YaHei"/>
              </a:rPr>
              <a:t>产出物：《2026 年度人才规划表》</a:t>
            </a:r>
            <a:r>
              <a:rPr sz="1250" b="0">
                <a:solidFill>
                  <a:srgbClr val="2E5E8C"/>
                </a:solidFill>
                <a:latin typeface="Microsoft YaHei"/>
              </a:rPr>
              <a:t>　—— 全年招聘与培养的统一依据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MODEL · 需求测算模型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用模型算需求，偏差控制在 ±8% 以内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6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828800"/>
            <a:ext cx="6309360" cy="228600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2029968"/>
            <a:ext cx="57607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反推逻辑：以新项目立项数反推人力需求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5568" y="2487168"/>
            <a:ext cx="57607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0E2242"/>
                </a:solidFill>
                <a:latin typeface="Microsoft YaHei"/>
              </a:rPr>
              <a:t>27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 个新立项</a:t>
            </a:r>
            <a:r>
              <a:rPr sz="2000" b="1">
                <a:solidFill>
                  <a:srgbClr val="4DA3FF"/>
                </a:solidFill>
                <a:latin typeface="Microsoft YaHei"/>
              </a:rPr>
              <a:t>  ×  </a:t>
            </a:r>
            <a:r>
              <a:rPr sz="3400" b="1">
                <a:solidFill>
                  <a:srgbClr val="0E2242"/>
                </a:solidFill>
                <a:latin typeface="Microsoft YaHei"/>
              </a:rPr>
              <a:t>6.2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 人/项目标准配置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3520440"/>
            <a:ext cx="57607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5D7086"/>
                </a:solidFill>
                <a:latin typeface="Microsoft YaHei"/>
              </a:rPr>
              <a:t>按单项目标准配置折算全年人力需求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52360" y="1828800"/>
            <a:ext cx="3898087" cy="228600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26680" y="2029968"/>
            <a:ext cx="334944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测算参数（取近三年实际值）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680" y="248716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项目交付率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87407" y="2450592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87%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26680" y="299008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人员自然流失率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87407" y="2953512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9.5%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26680" y="3493008"/>
            <a:ext cx="219456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内部转岗率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87407" y="3456432"/>
            <a:ext cx="11887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6%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1248" y="4526280"/>
            <a:ext cx="10509199" cy="960120"/>
          </a:xfrm>
          <a:prstGeom prst="roundRect">
            <a:avLst>
              <a:gd name="adj" fmla="val 8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07008" y="4526280"/>
            <a:ext cx="9777679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1">
                <a:solidFill>
                  <a:srgbClr val="FFFFFF"/>
                </a:solidFill>
                <a:latin typeface="Microsoft YaHei"/>
              </a:rPr>
              <a:t>偏差控制 ±8% 以内</a:t>
            </a:r>
            <a:r>
              <a:rPr sz="1250" b="0">
                <a:solidFill>
                  <a:srgbClr val="D7E3F2"/>
                </a:solidFill>
                <a:latin typeface="Microsoft YaHei"/>
              </a:rPr>
              <a:t>　模型测算与各部门提报数偏差控制在 ±8% 以内，超出部分逐项复核说明。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GAP MATH · 缺口演算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58 人缺口，先从内部找答案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7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83080"/>
            <a:ext cx="10509199" cy="914400"/>
          </a:xfrm>
          <a:prstGeom prst="roundRect">
            <a:avLst>
              <a:gd name="adj" fmla="val 9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1783080"/>
            <a:ext cx="10509199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0">
                <a:solidFill>
                  <a:srgbClr val="5D7086"/>
                </a:solidFill>
                <a:latin typeface="Microsoft YaHei"/>
              </a:rPr>
              <a:t>演算口径：</a:t>
            </a:r>
            <a:r>
              <a:rPr sz="1700" b="1">
                <a:solidFill>
                  <a:srgbClr val="0E2242"/>
                </a:solidFill>
                <a:latin typeface="Microsoft YaHei"/>
              </a:rPr>
              <a:t>净缺口 = 业务需求 − 现有人数 − 在途储备 + 预计流失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3017520"/>
            <a:ext cx="105091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0E2242"/>
                </a:solidFill>
                <a:latin typeface="Microsoft YaHei"/>
              </a:rPr>
              <a:t>58</a:t>
            </a:r>
            <a:r>
              <a:rPr sz="1350" b="1">
                <a:solidFill>
                  <a:srgbClr val="0E2242"/>
                </a:solidFill>
                <a:latin typeface="Microsoft YaHei"/>
              </a:rPr>
              <a:t> 人净缺口的消化路径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" y="3456432"/>
            <a:ext cx="5580409" cy="713232"/>
          </a:xfrm>
          <a:prstGeom prst="roundRect">
            <a:avLst>
              <a:gd name="adj" fmla="val 10000"/>
            </a:avLst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24128" y="3456432"/>
            <a:ext cx="5251225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31</a:t>
            </a:r>
            <a:r>
              <a:rPr sz="1150" b="0">
                <a:solidFill>
                  <a:srgbClr val="FFFFFF"/>
                </a:solidFill>
                <a:latin typeface="Microsoft YaHei"/>
              </a:rPr>
              <a:t> 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4128" y="4279392"/>
            <a:ext cx="534266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13040"/>
                </a:solidFill>
                <a:latin typeface="Microsoft YaHei"/>
              </a:rPr>
              <a:t>内部培养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58233" y="3456432"/>
            <a:ext cx="2137741" cy="713232"/>
          </a:xfrm>
          <a:prstGeom prst="roundRect">
            <a:avLst>
              <a:gd name="adj" fmla="val 10000"/>
            </a:avLst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41113" y="3456432"/>
            <a:ext cx="1808557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12</a:t>
            </a:r>
            <a:r>
              <a:rPr sz="1150" b="0">
                <a:solidFill>
                  <a:srgbClr val="FFFFFF"/>
                </a:solidFill>
                <a:latin typeface="Microsoft YaHei"/>
              </a:rPr>
              <a:t> 人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41113" y="4279392"/>
            <a:ext cx="189999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13040"/>
                </a:solidFill>
                <a:latin typeface="Microsoft YaHei"/>
              </a:rPr>
              <a:t>校招储备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632550" y="3456432"/>
            <a:ext cx="2681320" cy="713232"/>
          </a:xfrm>
          <a:prstGeom prst="roundRect">
            <a:avLst>
              <a:gd name="adj" fmla="val 1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815430" y="3456432"/>
            <a:ext cx="2352136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900" b="1">
                <a:solidFill>
                  <a:srgbClr val="FFFFFF"/>
                </a:solidFill>
                <a:latin typeface="Microsoft YaHei"/>
              </a:rPr>
              <a:t>15</a:t>
            </a:r>
            <a:r>
              <a:rPr sz="1150" b="0">
                <a:solidFill>
                  <a:srgbClr val="FFFFFF"/>
                </a:solidFill>
                <a:latin typeface="Microsoft YaHei"/>
              </a:rPr>
              <a:t> 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15430" y="4279392"/>
            <a:ext cx="244357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13040"/>
                </a:solidFill>
                <a:latin typeface="Microsoft YaHei"/>
              </a:rPr>
              <a:t>外部引进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1248" y="4892040"/>
            <a:ext cx="10509199" cy="868680"/>
          </a:xfrm>
          <a:prstGeom prst="roundRect">
            <a:avLst>
              <a:gd name="adj" fmla="val 9000"/>
            </a:avLst>
          </a:prstGeom>
          <a:solidFill>
            <a:srgbClr val="E3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207008" y="4892040"/>
            <a:ext cx="9777679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1">
                <a:solidFill>
                  <a:srgbClr val="0E2242"/>
                </a:solidFill>
                <a:latin typeface="Microsoft YaHei"/>
              </a:rPr>
              <a:t>外部引进只聚焦 5 个 A 类岗位</a:t>
            </a:r>
            <a:r>
              <a:rPr sz="1250" b="0">
                <a:solidFill>
                  <a:srgbClr val="213040"/>
                </a:solidFill>
                <a:latin typeface="Microsoft YaHei"/>
              </a:rPr>
              <a:t>，其余岗位原则上内部消化，避免盲目扩编。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discussion-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09636" y="0"/>
            <a:ext cx="51206" cy="68580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44752" y="429768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WHY · 盘点认知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786384"/>
            <a:ext cx="63825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E2242"/>
                </a:solidFill>
                <a:latin typeface="Microsoft YaHei"/>
              </a:rPr>
              <a:t>所谓盘点，是把两张表对齐</a:t>
            </a:r>
          </a:p>
        </p:txBody>
      </p:sp>
      <p:sp>
        <p:nvSpPr>
          <p:cNvPr id="8" name="Rectangle 7"/>
          <p:cNvSpPr/>
          <p:nvPr/>
        </p:nvSpPr>
        <p:spPr>
          <a:xfrm>
            <a:off x="841248" y="1810512"/>
            <a:ext cx="6382512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1248" y="6455664"/>
            <a:ext cx="6382512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59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8 /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148840"/>
            <a:ext cx="638251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一句话定义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2487168"/>
            <a:ext cx="6382512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人才盘点，就是把「组织需要什么人」与「手里有什么人」放在同一张表上对齐。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" y="3703320"/>
            <a:ext cx="6382512" cy="102412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41248" y="3703320"/>
            <a:ext cx="50292" cy="1024128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115568" y="3849624"/>
            <a:ext cx="58338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2E5E8C"/>
                </a:solidFill>
                <a:latin typeface="Microsoft YaHei"/>
              </a:rPr>
              <a:t>对组织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" y="4206240"/>
            <a:ext cx="58338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看清关键岗位的继任风险，避免核心岗位单点依赖某一个人。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41248" y="4910328"/>
            <a:ext cx="6382512" cy="1024128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41248" y="4910328"/>
            <a:ext cx="50292" cy="1024128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115568" y="5056632"/>
            <a:ext cx="58338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2E5E8C"/>
                </a:solidFill>
                <a:latin typeface="Microsoft YaHei"/>
              </a:rPr>
              <a:t>对个人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5568" y="5413248"/>
            <a:ext cx="583387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让高潜员工被看见，让能力短板变成明确的培养任务。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COVERAGE · 盘点范围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486 人入盘，覆盖全公司 31%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9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19072"/>
            <a:ext cx="3368954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0704" y="1865376"/>
            <a:ext cx="300319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486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人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505456"/>
            <a:ext cx="300319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2026 年实际盘点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1370" y="1719072"/>
            <a:ext cx="3368954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30826" y="1865376"/>
            <a:ext cx="300319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31%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0826" y="2505456"/>
            <a:ext cx="300319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覆盖公司总人数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81492" y="1719072"/>
            <a:ext cx="3368954" cy="1188720"/>
          </a:xfrm>
          <a:prstGeom prst="roundRect">
            <a:avLst>
              <a:gd name="adj" fmla="val 55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981492" y="1719072"/>
            <a:ext cx="3368954" cy="457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0948" y="1865376"/>
            <a:ext cx="300319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6</a:t>
            </a:r>
            <a:r>
              <a:rPr sz="1300" b="1">
                <a:solidFill>
                  <a:srgbClr val="D7E3F2"/>
                </a:solidFill>
                <a:latin typeface="Microsoft YaHei"/>
              </a:rPr>
              <a:t> 个百分点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0948" y="2505456"/>
            <a:ext cx="300319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D7E3F2"/>
                </a:solidFill>
                <a:latin typeface="Microsoft YaHei"/>
              </a:rPr>
              <a:t>覆盖较去年扩大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" y="3291840"/>
            <a:ext cx="5117439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41248" y="3291840"/>
            <a:ext cx="5117439" cy="50292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133856" y="3547872"/>
            <a:ext cx="4532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必须覆盖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152144" y="4192524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389888" y="4114800"/>
            <a:ext cx="42487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全体 M3 及以上管理者</a:t>
            </a:r>
          </a:p>
        </p:txBody>
      </p:sp>
      <p:sp>
        <p:nvSpPr>
          <p:cNvPr id="25" name="Rectangle 24"/>
          <p:cNvSpPr/>
          <p:nvPr/>
        </p:nvSpPr>
        <p:spPr>
          <a:xfrm>
            <a:off x="1152144" y="4668012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389888" y="4590288"/>
            <a:ext cx="42487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A 类关键岗位在职者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52144" y="5143499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389888" y="5065775"/>
            <a:ext cx="42487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入职满一年的高潜员工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233007" y="3291840"/>
            <a:ext cx="5117439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233007" y="3291840"/>
            <a:ext cx="5117439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25615" y="3547872"/>
            <a:ext cx="453222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50" b="1">
                <a:solidFill>
                  <a:srgbClr val="0E2242"/>
                </a:solidFill>
                <a:latin typeface="Microsoft YaHei"/>
              </a:rPr>
              <a:t>可选覆盖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543903" y="4192524"/>
            <a:ext cx="82296" cy="82296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781647" y="4114800"/>
            <a:ext cx="42487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新并入业务线的骨干员工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43903" y="4668012"/>
            <a:ext cx="82296" cy="82296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81647" y="4590288"/>
            <a:ext cx="424875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校招满两年的管培生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APPROACH · 盘点方式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先封闭校准，后开门反馈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10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874519"/>
            <a:ext cx="4751679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" y="1874519"/>
            <a:ext cx="4751679" cy="50292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33856" y="2121408"/>
            <a:ext cx="416646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E2242"/>
                </a:solidFill>
                <a:latin typeface="Microsoft YaHei"/>
              </a:rPr>
              <a:t>开门盘点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" y="2615184"/>
            <a:ext cx="416646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结果公开反馈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52144" y="3278124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389888" y="3200400"/>
            <a:ext cx="38829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透明度高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52144" y="3781044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389888" y="3703320"/>
            <a:ext cx="38829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适合氛围成熟的团队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598767" y="1874519"/>
            <a:ext cx="4751679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598767" y="1874519"/>
            <a:ext cx="4751679" cy="50292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91375" y="2121408"/>
            <a:ext cx="4166463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0E2242"/>
                </a:solidFill>
                <a:latin typeface="Microsoft YaHei"/>
              </a:rPr>
              <a:t>封闭盘点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91375" y="2615184"/>
            <a:ext cx="416646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继任排序与敏感岗位评估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909663" y="3278124"/>
            <a:ext cx="82296" cy="82296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147407" y="3200400"/>
            <a:ext cx="38829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结果仅评审委员会可见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909663" y="3781044"/>
            <a:ext cx="82296" cy="82296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47407" y="3703320"/>
            <a:ext cx="38829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用于敏感岗位评估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812383" y="2907792"/>
            <a:ext cx="566928" cy="566928"/>
          </a:xfrm>
          <a:prstGeom prst="roundRect">
            <a:avLst>
              <a:gd name="adj" fmla="val 50000"/>
            </a:avLst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812383" y="2907792"/>
            <a:ext cx="566928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</a:rPr>
              <a:t>+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41248" y="4892040"/>
            <a:ext cx="10509199" cy="914400"/>
          </a:xfrm>
          <a:prstGeom prst="roundRect">
            <a:avLst>
              <a:gd name="adj" fmla="val 8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207008" y="4892040"/>
            <a:ext cx="9777679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</a:rPr>
              <a:t>今年采用「先封闭校准、后开门反馈」的组合方式</a:t>
            </a:r>
            <a:r>
              <a:rPr sz="1250" b="0">
                <a:solidFill>
                  <a:srgbClr val="D7E3F2"/>
                </a:solidFill>
                <a:latin typeface="Microsoft YaHei"/>
              </a:rPr>
              <a:t>　兼顾准确性与员工感知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NINE BOX · 人才九宫格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九宫格落位：先校准，再应用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11 /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4168" y="182880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1">
                <a:solidFill>
                  <a:srgbClr val="2E5E8C"/>
                </a:solidFill>
                <a:latin typeface="Microsoft YaHei"/>
              </a:rPr>
              <a:t>能力 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344168" y="2176272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2596896" y="2176272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849624" y="2176272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849624" y="2176272"/>
            <a:ext cx="1170432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FFFFFF"/>
                </a:solidFill>
                <a:latin typeface="Microsoft YaHei"/>
              </a:rPr>
              <a:t>明星格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344168" y="3429000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596896" y="3429000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849624" y="3429000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344168" y="4681728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8DDD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344168" y="4681728"/>
            <a:ext cx="1170432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8A5A44"/>
                </a:solidFill>
                <a:latin typeface="Microsoft YaHei"/>
              </a:rPr>
              <a:t>风险格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596896" y="4681728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849624" y="4681728"/>
            <a:ext cx="1170432" cy="1170432"/>
          </a:xfrm>
          <a:prstGeom prst="roundRect">
            <a:avLst>
              <a:gd name="adj" fmla="val 7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344168" y="5980175"/>
            <a:ext cx="38404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150" b="1">
                <a:solidFill>
                  <a:srgbClr val="2E5E8C"/>
                </a:solidFill>
                <a:latin typeface="Microsoft YaHei"/>
              </a:rPr>
              <a:t>绩效 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11496" y="3547872"/>
            <a:ext cx="10972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双轴构建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035040" y="1828800"/>
            <a:ext cx="5315407" cy="2212848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27648" y="2048256"/>
            <a:ext cx="4730191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强制分布参考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27648" y="2395728"/>
            <a:ext cx="4730191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≈12%</a:t>
            </a:r>
            <a:r>
              <a:rPr sz="1250" b="0">
                <a:solidFill>
                  <a:srgbClr val="213040"/>
                </a:solidFill>
                <a:latin typeface="Microsoft YaHei"/>
              </a:rPr>
              <a:t>  明星格　</a:t>
            </a:r>
            <a:r>
              <a:rPr sz="2600" b="1">
                <a:solidFill>
                  <a:srgbClr val="0E2242"/>
                </a:solidFill>
                <a:latin typeface="Microsoft YaHei"/>
              </a:rPr>
              <a:t>≈8%</a:t>
            </a:r>
            <a:r>
              <a:rPr sz="1250" b="0">
                <a:solidFill>
                  <a:srgbClr val="213040"/>
                </a:solidFill>
                <a:latin typeface="Microsoft YaHei"/>
              </a:rPr>
              <a:t>  风险格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27648" y="3246120"/>
            <a:ext cx="4730191" cy="594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5D7086"/>
                </a:solidFill>
                <a:latin typeface="Microsoft YaHei"/>
              </a:rPr>
              <a:t>以绩效（近两年平均）与能力（素质模型评分）为双轴，避免评审时全员居中。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035040" y="4279392"/>
            <a:ext cx="5315407" cy="1417320"/>
          </a:xfrm>
          <a:prstGeom prst="roundRect">
            <a:avLst>
              <a:gd name="adj" fmla="val 6000"/>
            </a:avLst>
          </a:prstGeom>
          <a:solidFill>
            <a:srgbClr val="E3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27648" y="4480560"/>
            <a:ext cx="4730191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先校准，再应用</a:t>
            </a:r>
          </a:p>
          <a:p>
            <a:pPr algn="l">
              <a:lnSpc>
                <a:spcPct val="130000"/>
              </a:lnSpc>
              <a:spcAft>
                <a:spcPts val="400"/>
              </a:spcAft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九宫格结果不直接挂钩淘汰，先进入校准讨论，再进入结果应用环节。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ROADMAP · 实施路径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四步闭环，7 月起结果全面落地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12 / 18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15568" y="2761488"/>
            <a:ext cx="9960559" cy="2743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880577" y="250545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80577" y="2505456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1810512"/>
            <a:ext cx="22981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5E8C"/>
                </a:solidFill>
                <a:latin typeface="Microsoft YaHei"/>
              </a:rPr>
              <a:t>3 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" y="3310128"/>
            <a:ext cx="22981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D7086"/>
                </a:solidFill>
                <a:latin typeface="Microsoft YaHei"/>
              </a:rPr>
              <a:t>第一步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3566160"/>
            <a:ext cx="22981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前期准备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4041648"/>
            <a:ext cx="22981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统一人才标准与评估工具，3 月完成评审人培训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07877" y="250545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507877" y="2505456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3139" y="1810512"/>
            <a:ext cx="22981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5E8C"/>
                </a:solidFill>
                <a:latin typeface="Microsoft YaHei"/>
              </a:rPr>
              <a:t>4 — 5 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33139" y="3310128"/>
            <a:ext cx="22981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D7086"/>
                </a:solidFill>
                <a:latin typeface="Microsoft YaHei"/>
              </a:rPr>
              <a:t>第二步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33139" y="3566160"/>
            <a:ext cx="22981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人才评估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33139" y="4041648"/>
            <a:ext cx="22981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360 评估与业绩数据并行采集，4—5 月完成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135177" y="250545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135177" y="2505456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60439" y="1810512"/>
            <a:ext cx="22981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2E5E8C"/>
                </a:solidFill>
                <a:latin typeface="Microsoft YaHei"/>
              </a:rPr>
              <a:t>6 月收官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60439" y="3310128"/>
            <a:ext cx="22981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D7086"/>
                </a:solidFill>
                <a:latin typeface="Microsoft YaHei"/>
              </a:rPr>
              <a:t>第三步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60439" y="3566160"/>
            <a:ext cx="22981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校准会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60439" y="4041648"/>
            <a:ext cx="22981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分事业部召开 9 场，逐人讨论与落位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762477" y="2505456"/>
            <a:ext cx="548640" cy="548640"/>
          </a:xfrm>
          <a:prstGeom prst="roundRect">
            <a:avLst>
              <a:gd name="adj" fmla="val 50000"/>
            </a:avLst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762477" y="2505456"/>
            <a:ext cx="54864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887739" y="1810512"/>
            <a:ext cx="22981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4DA3FF"/>
                </a:solidFill>
                <a:latin typeface="Microsoft YaHei"/>
              </a:rPr>
              <a:t>7 月起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887739" y="3310128"/>
            <a:ext cx="229811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5D7086"/>
                </a:solidFill>
                <a:latin typeface="Microsoft YaHei"/>
              </a:rPr>
              <a:t>第四步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87739" y="3566160"/>
            <a:ext cx="2298115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650" b="1">
                <a:solidFill>
                  <a:srgbClr val="0E2242"/>
                </a:solidFill>
                <a:latin typeface="Microsoft YaHei"/>
              </a:rPr>
              <a:t>结果应用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87739" y="4041648"/>
            <a:ext cx="2298115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213040"/>
                </a:solidFill>
                <a:latin typeface="Microsoft YaHei"/>
              </a:rPr>
              <a:t>继任、晋升、轮岗与培养自此落地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41248" y="5349240"/>
            <a:ext cx="10509199" cy="658368"/>
          </a:xfrm>
          <a:prstGeom prst="roundRect">
            <a:avLst>
              <a:gd name="adj" fmla="val 10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41248" y="5349240"/>
            <a:ext cx="10509199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全年节奏：3 月备齐标准 → 6 月校准收官 → 7 月起结果应用落地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CRITERIA · 评估标准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双轴双评，统一评价度量衡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13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828800"/>
            <a:ext cx="5117439" cy="283464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33856" y="2066543"/>
            <a:ext cx="453222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绩效维度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2487168"/>
            <a:ext cx="4532223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2E5E8C"/>
                </a:solidFill>
                <a:latin typeface="Microsoft YaHei"/>
              </a:rPr>
              <a:t>6 : 4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  近两年加权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" y="3520440"/>
            <a:ext cx="4532223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分五级，取近两年考核结果加权，权重 6:4 向近一年倾斜。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1828800"/>
            <a:ext cx="5117439" cy="283464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25615" y="2066543"/>
            <a:ext cx="4532223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E2242"/>
                </a:solidFill>
                <a:latin typeface="Microsoft YaHei"/>
              </a:rPr>
              <a:t>能力维度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25615" y="2487168"/>
            <a:ext cx="4532223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800" b="1">
                <a:solidFill>
                  <a:srgbClr val="2E5E8C"/>
                </a:solidFill>
                <a:latin typeface="Microsoft YaHei"/>
              </a:rPr>
              <a:t>6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 项指标 · 双评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5615" y="3520440"/>
            <a:ext cx="4532223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按公司素质模型 6 项指标评分，由直属上级与隔级上级双评。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41248" y="4983480"/>
            <a:ext cx="10509199" cy="777240"/>
          </a:xfrm>
          <a:prstGeom prst="roundRect">
            <a:avLst>
              <a:gd name="adj" fmla="val 9000"/>
            </a:avLst>
          </a:prstGeom>
          <a:solidFill>
            <a:srgbClr val="E3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" y="4983480"/>
            <a:ext cx="10509199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0E2242"/>
                </a:solidFill>
                <a:latin typeface="Microsoft YaHei"/>
              </a:rPr>
              <a:t>两个维度均设置锚定示例，减少不同评审人之间的尺度漂移。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360 SURVEY · 数据采集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4,712 份有效问卷，回收率 96.4%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14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19072"/>
            <a:ext cx="3368954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0704" y="1865376"/>
            <a:ext cx="300319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28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60704" y="2505456"/>
            <a:ext cx="300319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问卷题目，覆盖素质模型全部指标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11370" y="1719072"/>
            <a:ext cx="3368954" cy="1188720"/>
          </a:xfrm>
          <a:prstGeom prst="roundRect">
            <a:avLst>
              <a:gd name="adj" fmla="val 5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30826" y="1865376"/>
            <a:ext cx="300319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0E2242"/>
                </a:solidFill>
                <a:latin typeface="Microsoft YaHei"/>
              </a:rPr>
              <a:t>4,712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 份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30826" y="2505456"/>
            <a:ext cx="300319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5D7086"/>
                </a:solidFill>
                <a:latin typeface="Microsoft YaHei"/>
              </a:rPr>
              <a:t>有效问卷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981492" y="1719072"/>
            <a:ext cx="3368954" cy="1188720"/>
          </a:xfrm>
          <a:prstGeom prst="roundRect">
            <a:avLst>
              <a:gd name="adj" fmla="val 55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7981492" y="1719072"/>
            <a:ext cx="3368954" cy="457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00948" y="1865376"/>
            <a:ext cx="3003194" cy="56692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</a:rPr>
              <a:t>96.4%</a:t>
            </a:r>
            <a:r>
              <a:rPr sz="1300" b="1">
                <a:solidFill>
                  <a:srgbClr val="D7E3F2"/>
                </a:solidFill>
                <a:latin typeface="Microsoft YaHei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00948" y="2505456"/>
            <a:ext cx="3003194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0">
                <a:solidFill>
                  <a:srgbClr val="D7E3F2"/>
                </a:solidFill>
                <a:latin typeface="Microsoft YaHei"/>
              </a:rPr>
              <a:t>参评回收率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" y="3310128"/>
            <a:ext cx="10509199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四方参评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41248" y="3657600"/>
            <a:ext cx="1417320" cy="548640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1248" y="3657600"/>
            <a:ext cx="14173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上级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423160" y="3657600"/>
            <a:ext cx="1417320" cy="548640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423160" y="3657600"/>
            <a:ext cx="14173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同级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005072" y="3657600"/>
            <a:ext cx="1417320" cy="548640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005072" y="3657600"/>
            <a:ext cx="14173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下级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86983" y="3657600"/>
            <a:ext cx="1417320" cy="548640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586983" y="3657600"/>
            <a:ext cx="141732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客户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8992" y="4572000"/>
            <a:ext cx="102714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线上系统自动汇总并生成个人报告，数据全程留痕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59536" y="4654296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78992" y="4994803"/>
            <a:ext cx="102714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213040"/>
                </a:solidFill>
                <a:latin typeface="Microsoft YaHei"/>
              </a:rPr>
              <a:t>全满分、全低分等异常评分自动标记复核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59536" y="5077099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78992" y="5417607"/>
            <a:ext cx="1027145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0E2242"/>
                </a:solidFill>
                <a:latin typeface="Microsoft YaHei"/>
              </a:rPr>
              <a:t>数据质量达到校准使用标准</a:t>
            </a:r>
            <a:r>
              <a:rPr sz="1300" b="0">
                <a:solidFill>
                  <a:srgbClr val="213040"/>
                </a:solidFill>
                <a:latin typeface="Microsoft YaHei"/>
              </a:rPr>
              <a:t>，可直接进入校准环节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59536" y="5499903"/>
            <a:ext cx="82296" cy="82296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eting-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0"/>
            <a:ext cx="455645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09636" y="0"/>
            <a:ext cx="51206" cy="68580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44752" y="429768"/>
            <a:ext cx="59436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CALIBRATION · 校准会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786384"/>
            <a:ext cx="6382512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E2242"/>
                </a:solidFill>
                <a:latin typeface="Microsoft YaHei"/>
              </a:rPr>
              <a:t>9 场校准会，结论 48 小时内锁定</a:t>
            </a:r>
          </a:p>
        </p:txBody>
      </p:sp>
      <p:sp>
        <p:nvSpPr>
          <p:cNvPr id="8" name="Rectangle 7"/>
          <p:cNvSpPr/>
          <p:nvPr/>
        </p:nvSpPr>
        <p:spPr>
          <a:xfrm>
            <a:off x="841248" y="1810512"/>
            <a:ext cx="6382512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41248" y="6455664"/>
            <a:ext cx="6382512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09359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15 / 18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103120"/>
            <a:ext cx="638251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校准会成员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41248" y="2432304"/>
            <a:ext cx="1783080" cy="512064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8" y="2432304"/>
            <a:ext cx="178308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E2242"/>
                </a:solidFill>
                <a:latin typeface="Microsoft YaHei"/>
              </a:rPr>
              <a:t>事业部负责人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70632" y="2432304"/>
            <a:ext cx="960120" cy="512064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70632" y="2432304"/>
            <a:ext cx="96012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E2242"/>
                </a:solidFill>
                <a:latin typeface="Microsoft YaHei"/>
              </a:rPr>
              <a:t>HRBP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877056" y="2432304"/>
            <a:ext cx="2377440" cy="512064"/>
          </a:xfrm>
          <a:prstGeom prst="roundRect">
            <a:avLst>
              <a:gd name="adj" fmla="val 16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877056" y="2432304"/>
            <a:ext cx="2377440" cy="51206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0E2242"/>
                </a:solidFill>
                <a:latin typeface="Microsoft YaHei"/>
              </a:rPr>
              <a:t>人才评审委员会委员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" y="3218688"/>
            <a:ext cx="638251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2E5E8C"/>
                </a:solidFill>
                <a:latin typeface="Microsoft YaHei"/>
              </a:rPr>
              <a:t>固定议程（每场半天 · 共 9 场）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" y="3584448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8" y="3584448"/>
            <a:ext cx="365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</a:rPr>
              <a:t>1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3611879"/>
            <a:ext cx="58338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213040"/>
                </a:solidFill>
                <a:latin typeface="Microsoft YaHei"/>
              </a:rPr>
              <a:t>数据呈现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10412" y="3968496"/>
            <a:ext cx="27432" cy="1188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41248" y="4096512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41248" y="4096512"/>
            <a:ext cx="365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71600" y="4123944"/>
            <a:ext cx="58338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213040"/>
                </a:solidFill>
                <a:latin typeface="Microsoft YaHei"/>
              </a:rPr>
              <a:t>逐人讨论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010412" y="4480560"/>
            <a:ext cx="27432" cy="1188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41248" y="4608576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1248" y="4608576"/>
            <a:ext cx="365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4636008"/>
            <a:ext cx="58338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213040"/>
                </a:solidFill>
                <a:latin typeface="Microsoft YaHei"/>
              </a:rPr>
              <a:t>九宫格落位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10412" y="4992624"/>
            <a:ext cx="27432" cy="1188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41248" y="5120640"/>
            <a:ext cx="365760" cy="365760"/>
          </a:xfrm>
          <a:prstGeom prst="roundRect">
            <a:avLst>
              <a:gd name="adj" fmla="val 50000"/>
            </a:avLst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1248" y="5120640"/>
            <a:ext cx="365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71600" y="5148072"/>
            <a:ext cx="5833872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213040"/>
                </a:solidFill>
                <a:latin typeface="Microsoft YaHei"/>
              </a:rPr>
              <a:t>继任名单确认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41248" y="5742432"/>
            <a:ext cx="6382512" cy="566928"/>
          </a:xfrm>
          <a:prstGeom prst="roundRect">
            <a:avLst>
              <a:gd name="adj" fmla="val 12000"/>
            </a:avLst>
          </a:prstGeom>
          <a:solidFill>
            <a:srgbClr val="E3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24128" y="5742432"/>
            <a:ext cx="6016751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>
                <a:solidFill>
                  <a:srgbClr val="0E2242"/>
                </a:solidFill>
                <a:latin typeface="Microsoft YaHei"/>
              </a:rPr>
              <a:t>会后 48 小时内输出校准结论并锁定版本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OUTCOME · 校准结果与应用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高潜占比升至 12.6%，单点风险清零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16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783080"/>
            <a:ext cx="5394960" cy="3017520"/>
          </a:xfrm>
          <a:prstGeom prst="roundRect">
            <a:avLst>
              <a:gd name="adj" fmla="val 5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33856" y="2011680"/>
            <a:ext cx="47548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校准后九宫格整体右移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2395728"/>
            <a:ext cx="4846320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5D7086"/>
                </a:solidFill>
                <a:latin typeface="Microsoft YaHei"/>
              </a:rPr>
              <a:t>9.8%</a:t>
            </a:r>
            <a:r>
              <a:rPr sz="2000" b="1">
                <a:solidFill>
                  <a:srgbClr val="4DA3FF"/>
                </a:solidFill>
                <a:latin typeface="Microsoft YaHei"/>
              </a:rPr>
              <a:t>  →  </a:t>
            </a:r>
            <a:r>
              <a:rPr sz="3600" b="1">
                <a:solidFill>
                  <a:srgbClr val="0E2242"/>
                </a:solidFill>
                <a:latin typeface="Microsoft YaHei"/>
              </a:rPr>
              <a:t>12.6%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" y="3364992"/>
            <a:ext cx="475488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高绩效高能力人群占比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133856" y="3977639"/>
            <a:ext cx="4809744" cy="11887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33856" y="4114800"/>
            <a:ext cx="4809744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5D7086"/>
                </a:solidFill>
                <a:latin typeface="Microsoft YaHei"/>
              </a:rPr>
              <a:t>梯队结构在一年盘点后出现可测量的改善。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7960" y="1783080"/>
            <a:ext cx="4812487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2E5E8C"/>
                </a:solidFill>
                <a:latin typeface="Microsoft YaHei"/>
              </a:rPr>
              <a:t>结果五项应用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537960" y="2176272"/>
            <a:ext cx="4812487" cy="457200"/>
          </a:xfrm>
          <a:prstGeom prst="roundRect">
            <a:avLst>
              <a:gd name="adj" fmla="val 12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37960" y="2176272"/>
            <a:ext cx="45720" cy="4572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766560" y="2176272"/>
            <a:ext cx="4446727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E2242"/>
                </a:solidFill>
                <a:latin typeface="Microsoft YaHei"/>
              </a:rPr>
              <a:t>继任计划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37960" y="2711196"/>
            <a:ext cx="4812487" cy="457200"/>
          </a:xfrm>
          <a:prstGeom prst="roundRect">
            <a:avLst>
              <a:gd name="adj" fmla="val 12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537960" y="2711196"/>
            <a:ext cx="45720" cy="4572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766560" y="2711196"/>
            <a:ext cx="4446727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E2242"/>
                </a:solidFill>
                <a:latin typeface="Microsoft YaHei"/>
              </a:rPr>
              <a:t>晋升评审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537960" y="3246120"/>
            <a:ext cx="4812487" cy="457200"/>
          </a:xfrm>
          <a:prstGeom prst="roundRect">
            <a:avLst>
              <a:gd name="adj" fmla="val 12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537960" y="3246120"/>
            <a:ext cx="45720" cy="4572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66560" y="3246120"/>
            <a:ext cx="4446727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E2242"/>
                </a:solidFill>
                <a:latin typeface="Microsoft YaHei"/>
              </a:rPr>
              <a:t>轮岗安排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37960" y="3781044"/>
            <a:ext cx="4812487" cy="457200"/>
          </a:xfrm>
          <a:prstGeom prst="roundRect">
            <a:avLst>
              <a:gd name="adj" fmla="val 12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537960" y="3781044"/>
            <a:ext cx="45720" cy="4572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766560" y="3781044"/>
            <a:ext cx="4446727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E2242"/>
                </a:solidFill>
                <a:latin typeface="Microsoft YaHei"/>
              </a:rPr>
              <a:t>培养项目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537960" y="4315968"/>
            <a:ext cx="4812487" cy="457200"/>
          </a:xfrm>
          <a:prstGeom prst="roundRect">
            <a:avLst>
              <a:gd name="adj" fmla="val 120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537960" y="4315968"/>
            <a:ext cx="45720" cy="45720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766560" y="4315968"/>
            <a:ext cx="4446727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E2242"/>
                </a:solidFill>
                <a:latin typeface="Microsoft YaHei"/>
              </a:rPr>
              <a:t>保留面谈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1248" y="5120640"/>
            <a:ext cx="10509199" cy="868680"/>
          </a:xfrm>
          <a:prstGeom prst="roundRect">
            <a:avLst>
              <a:gd name="adj" fmla="val 8000"/>
            </a:avLst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07008" y="5120640"/>
            <a:ext cx="9777679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</a:rPr>
              <a:t>19 个 A 类岗位全部确认至少 1 名可继任人选</a:t>
            </a:r>
            <a:r>
              <a:rPr sz="1300" b="1">
                <a:solidFill>
                  <a:srgbClr val="4DA3FF"/>
                </a:solidFill>
                <a:latin typeface="Microsoft YaHei"/>
              </a:rPr>
              <a:t>　—— 单点风险岗位清零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566928"/>
            <a:ext cx="457200" cy="50292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44752" y="429768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1">
                <a:solidFill>
                  <a:srgbClr val="2E5E8C"/>
                </a:solidFill>
                <a:latin typeface="Microsoft YaHei"/>
              </a:rPr>
              <a:t>DELIVERABLES · 成果交付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786384"/>
            <a:ext cx="10509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0E2242"/>
                </a:solidFill>
                <a:latin typeface="Microsoft YaHei"/>
              </a:rPr>
              <a:t>三项成果交付，华东经验固化为模板</a:t>
            </a:r>
          </a:p>
        </p:txBody>
      </p:sp>
      <p:sp>
        <p:nvSpPr>
          <p:cNvPr id="6" name="Rectangle 5"/>
          <p:cNvSpPr/>
          <p:nvPr/>
        </p:nvSpPr>
        <p:spPr>
          <a:xfrm>
            <a:off x="841248" y="1444752"/>
            <a:ext cx="10509199" cy="12801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41248" y="6455664"/>
            <a:ext cx="10509199" cy="10972"/>
          </a:xfrm>
          <a:prstGeom prst="rect">
            <a:avLst/>
          </a:prstGeom>
          <a:solidFill>
            <a:srgbClr val="D8E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8" y="6519672"/>
            <a:ext cx="59436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星野科技 · 2026 年度工作述职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36047" y="6519672"/>
            <a:ext cx="9144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850" b="0">
                <a:solidFill>
                  <a:srgbClr val="5D7086"/>
                </a:solidFill>
                <a:latin typeface="Microsoft YaHei"/>
              </a:rPr>
              <a:t>17 / 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1828800"/>
            <a:ext cx="3350666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1248" y="1828800"/>
            <a:ext cx="3350666" cy="50292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5568" y="2121408"/>
            <a:ext cx="280202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4DA3FF"/>
                </a:solidFill>
                <a:latin typeface="Microsoft YaHei"/>
              </a:rPr>
              <a:t>成果 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" y="2450592"/>
            <a:ext cx="280202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50" b="1">
                <a:solidFill>
                  <a:srgbClr val="0E2242"/>
                </a:solidFill>
                <a:latin typeface="Microsoft YaHei"/>
              </a:rPr>
              <a:t>全公司人才地图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" y="3291840"/>
            <a:ext cx="2802026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关键岗位与人才分布一图总览，继任风险一目了然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20514" y="1828800"/>
            <a:ext cx="3350666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420514" y="1828800"/>
            <a:ext cx="3350666" cy="50292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694834" y="2121408"/>
            <a:ext cx="280202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4DA3FF"/>
                </a:solidFill>
                <a:latin typeface="Microsoft YaHei"/>
              </a:rPr>
              <a:t>成果 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94834" y="2450592"/>
            <a:ext cx="280202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50" b="1">
                <a:solidFill>
                  <a:srgbClr val="0E2242"/>
                </a:solidFill>
                <a:latin typeface="Microsoft YaHei"/>
              </a:rPr>
              <a:t>关键岗位规划表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94834" y="3291840"/>
            <a:ext cx="2802026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与《2026 年度人才规划表》衔接，成为招聘与培养的统一依据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99780" y="1828800"/>
            <a:ext cx="3350666" cy="2651760"/>
          </a:xfrm>
          <a:prstGeom prst="roundRect">
            <a:avLst>
              <a:gd name="adj" fmla="val 4500"/>
            </a:avLst>
          </a:prstGeom>
          <a:solidFill>
            <a:srgbClr val="EE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999780" y="1828800"/>
            <a:ext cx="3350666" cy="50292"/>
          </a:xfrm>
          <a:prstGeom prst="rect">
            <a:avLst/>
          </a:prstGeom>
          <a:solidFill>
            <a:srgbClr val="2E5E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74100" y="2121408"/>
            <a:ext cx="2802026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4DA3FF"/>
                </a:solidFill>
                <a:latin typeface="Microsoft YaHei"/>
              </a:rPr>
              <a:t>成果 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74100" y="2450592"/>
            <a:ext cx="2802026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50" b="1">
                <a:solidFill>
                  <a:srgbClr val="0E2242"/>
                </a:solidFill>
                <a:latin typeface="Microsoft YaHei"/>
              </a:rPr>
              <a:t>电子化人才档案库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74100" y="3291840"/>
            <a:ext cx="2802026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0">
                <a:solidFill>
                  <a:srgbClr val="213040"/>
                </a:solidFill>
                <a:latin typeface="Microsoft YaHei"/>
              </a:rPr>
              <a:t>已上线内部系统，管理者可按岗位与能力标签自助检索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1248" y="4846320"/>
            <a:ext cx="10509199" cy="914400"/>
          </a:xfrm>
          <a:prstGeom prst="roundRect">
            <a:avLst>
              <a:gd name="adj" fmla="val 8000"/>
            </a:avLst>
          </a:prstGeom>
          <a:solidFill>
            <a:srgbClr val="E3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207008" y="4846320"/>
            <a:ext cx="9777679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50" b="1">
                <a:solidFill>
                  <a:srgbClr val="0E2242"/>
                </a:solidFill>
                <a:latin typeface="Microsoft YaHei"/>
              </a:rPr>
              <a:t>华东区域试点先行</a:t>
            </a:r>
            <a:r>
              <a:rPr sz="1250" b="0">
                <a:solidFill>
                  <a:srgbClr val="213040"/>
                </a:solidFill>
                <a:latin typeface="Microsoft YaHei"/>
              </a:rPr>
              <a:t>：其盘点流程已固化为标准操作模板，推广至其他区域。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24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457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41248" y="566928"/>
            <a:ext cx="73152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4DA3FF"/>
                </a:solidFill>
                <a:latin typeface="Microsoft YaHei"/>
              </a:rPr>
              <a:t>Q &amp; A · 答疑与说明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896112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2700" b="1">
                <a:solidFill>
                  <a:srgbClr val="FFFFFF"/>
                </a:solidFill>
                <a:latin typeface="Microsoft YaHei"/>
              </a:rPr>
              <a:t>答疑：晋升、异议与明年改进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41248" y="1828800"/>
            <a:ext cx="10509199" cy="960120"/>
          </a:xfrm>
          <a:prstGeom prst="roundRect">
            <a:avLst>
              <a:gd name="adj" fmla="val 70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15568" y="1984248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4DA3FF"/>
                </a:solidFill>
                <a:latin typeface="Microsoft YaHei"/>
              </a:rPr>
              <a:t>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01368" y="1965960"/>
            <a:ext cx="922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</a:rPr>
              <a:t>盘点结果会影响今年晋升吗？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01368" y="2359152"/>
            <a:ext cx="922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D7E3F2"/>
                </a:solidFill>
                <a:latin typeface="Microsoft YaHei"/>
              </a:rPr>
              <a:t>作为重要输入之一，但不单独决定晋升。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1248" y="2944368"/>
            <a:ext cx="10509199" cy="960120"/>
          </a:xfrm>
          <a:prstGeom prst="roundRect">
            <a:avLst>
              <a:gd name="adj" fmla="val 70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15568" y="3099815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4DA3FF"/>
                </a:solidFill>
                <a:latin typeface="Microsoft YaHei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01368" y="3081527"/>
            <a:ext cx="922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</a:rPr>
              <a:t>对评估结果有异议怎么办？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1368" y="3474720"/>
            <a:ext cx="922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D7E3F2"/>
                </a:solidFill>
                <a:latin typeface="Microsoft YaHei"/>
              </a:rPr>
              <a:t>反馈面谈后 10 个工作日内，可向 HRBP 申请复核。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41248" y="4059935"/>
            <a:ext cx="10509199" cy="960120"/>
          </a:xfrm>
          <a:prstGeom prst="roundRect">
            <a:avLst>
              <a:gd name="adj" fmla="val 7000"/>
            </a:avLst>
          </a:prstGeom>
          <a:solidFill>
            <a:srgbClr val="1633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15568" y="4215383"/>
            <a:ext cx="685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4DA3FF"/>
                </a:solidFill>
                <a:latin typeface="Microsoft YaHei"/>
              </a:rPr>
              <a:t>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01368" y="4197096"/>
            <a:ext cx="922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</a:rPr>
              <a:t>明年盘点有何改进？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01368" y="4590288"/>
            <a:ext cx="92290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0">
                <a:solidFill>
                  <a:srgbClr val="D7E3F2"/>
                </a:solidFill>
                <a:latin typeface="Microsoft YaHei"/>
              </a:rPr>
              <a:t>引入项目制贡献记录，补齐非管理岗的评价数据。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12383" y="5440680"/>
            <a:ext cx="566928" cy="45720"/>
          </a:xfrm>
          <a:prstGeom prst="rect">
            <a:avLst/>
          </a:prstGeom>
          <a:solidFill>
            <a:srgbClr val="4DA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0" y="5614416"/>
            <a:ext cx="12191695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>
                <a:solidFill>
                  <a:srgbClr val="FFFFFF"/>
                </a:solidFill>
                <a:latin typeface="Microsoft YaHei"/>
              </a:rPr>
              <a:t>谢谢观看 · 敬请指正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0" y="6199632"/>
            <a:ext cx="12191695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000" b="0">
                <a:solidFill>
                  <a:srgbClr val="8FA8C8"/>
                </a:solidFill>
                <a:latin typeface="Microsoft YaHei"/>
              </a:rPr>
              <a:t>星野科技 · 人力资源部　|　样稿示例 · 内容虚构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星野科技 2026 年度工作述职（样稿）</dc:title>
  <dc:subject/>
  <dc:creator>PPT 结构智库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