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73568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" name="Shape 1"/>
          <p:cNvSpPr/>
          <p:nvPr/>
        </p:nvSpPr>
        <p:spPr>
          <a:xfrm>
            <a:off x="7973568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" name="Shape 2"/>
          <p:cNvSpPr/>
          <p:nvPr/>
        </p:nvSpPr>
        <p:spPr>
          <a:xfrm>
            <a:off x="7973568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" name="Shape 3"/>
          <p:cNvSpPr/>
          <p:nvPr/>
        </p:nvSpPr>
        <p:spPr>
          <a:xfrm>
            <a:off x="7973568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" name="Shape 4"/>
          <p:cNvSpPr/>
          <p:nvPr/>
        </p:nvSpPr>
        <p:spPr>
          <a:xfrm>
            <a:off x="7973568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" name="Shape 5"/>
          <p:cNvSpPr/>
          <p:nvPr/>
        </p:nvSpPr>
        <p:spPr>
          <a:xfrm>
            <a:off x="7973568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" name="Shape 6"/>
          <p:cNvSpPr/>
          <p:nvPr/>
        </p:nvSpPr>
        <p:spPr>
          <a:xfrm>
            <a:off x="7973568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" name="Shape 7"/>
          <p:cNvSpPr/>
          <p:nvPr/>
        </p:nvSpPr>
        <p:spPr>
          <a:xfrm>
            <a:off x="7973568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" name="Shape 8"/>
          <p:cNvSpPr/>
          <p:nvPr/>
        </p:nvSpPr>
        <p:spPr>
          <a:xfrm>
            <a:off x="7973568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" name="Shape 9"/>
          <p:cNvSpPr/>
          <p:nvPr/>
        </p:nvSpPr>
        <p:spPr>
          <a:xfrm>
            <a:off x="7973568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3568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3568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" name="Shape 12"/>
          <p:cNvSpPr/>
          <p:nvPr/>
        </p:nvSpPr>
        <p:spPr>
          <a:xfrm>
            <a:off x="7973568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" name="Shape 13"/>
          <p:cNvSpPr/>
          <p:nvPr/>
        </p:nvSpPr>
        <p:spPr>
          <a:xfrm>
            <a:off x="7973568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" name="Shape 14"/>
          <p:cNvSpPr/>
          <p:nvPr/>
        </p:nvSpPr>
        <p:spPr>
          <a:xfrm>
            <a:off x="7973568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" name="Shape 15"/>
          <p:cNvSpPr/>
          <p:nvPr/>
        </p:nvSpPr>
        <p:spPr>
          <a:xfrm>
            <a:off x="7973568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" name="Shape 16"/>
          <p:cNvSpPr/>
          <p:nvPr/>
        </p:nvSpPr>
        <p:spPr>
          <a:xfrm>
            <a:off x="7973568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" name="Shape 17"/>
          <p:cNvSpPr/>
          <p:nvPr/>
        </p:nvSpPr>
        <p:spPr>
          <a:xfrm>
            <a:off x="7973568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" name="Shape 18"/>
          <p:cNvSpPr/>
          <p:nvPr/>
        </p:nvSpPr>
        <p:spPr>
          <a:xfrm>
            <a:off x="7973568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" name="Shape 19"/>
          <p:cNvSpPr/>
          <p:nvPr/>
        </p:nvSpPr>
        <p:spPr>
          <a:xfrm>
            <a:off x="7973568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" name="Shape 20"/>
          <p:cNvSpPr/>
          <p:nvPr/>
        </p:nvSpPr>
        <p:spPr>
          <a:xfrm>
            <a:off x="8321040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" name="Shape 21"/>
          <p:cNvSpPr/>
          <p:nvPr/>
        </p:nvSpPr>
        <p:spPr>
          <a:xfrm>
            <a:off x="8321040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4" name="Shape 22"/>
          <p:cNvSpPr/>
          <p:nvPr/>
        </p:nvSpPr>
        <p:spPr>
          <a:xfrm>
            <a:off x="8321040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5" name="Shape 23"/>
          <p:cNvSpPr/>
          <p:nvPr/>
        </p:nvSpPr>
        <p:spPr>
          <a:xfrm>
            <a:off x="8321040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6" name="Shape 24"/>
          <p:cNvSpPr/>
          <p:nvPr/>
        </p:nvSpPr>
        <p:spPr>
          <a:xfrm>
            <a:off x="8321040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7" name="Shape 25"/>
          <p:cNvSpPr/>
          <p:nvPr/>
        </p:nvSpPr>
        <p:spPr>
          <a:xfrm>
            <a:off x="8321040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8" name="Shape 26"/>
          <p:cNvSpPr/>
          <p:nvPr/>
        </p:nvSpPr>
        <p:spPr>
          <a:xfrm>
            <a:off x="8321040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9" name="Shape 27"/>
          <p:cNvSpPr/>
          <p:nvPr/>
        </p:nvSpPr>
        <p:spPr>
          <a:xfrm>
            <a:off x="8321040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0" name="Shape 28"/>
          <p:cNvSpPr/>
          <p:nvPr/>
        </p:nvSpPr>
        <p:spPr>
          <a:xfrm>
            <a:off x="8321040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1" name="Shape 29"/>
          <p:cNvSpPr/>
          <p:nvPr/>
        </p:nvSpPr>
        <p:spPr>
          <a:xfrm>
            <a:off x="8321040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2" name="Shape 30"/>
          <p:cNvSpPr/>
          <p:nvPr/>
        </p:nvSpPr>
        <p:spPr>
          <a:xfrm>
            <a:off x="8321040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3" name="Shape 31"/>
          <p:cNvSpPr/>
          <p:nvPr/>
        </p:nvSpPr>
        <p:spPr>
          <a:xfrm>
            <a:off x="8321040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4" name="Shape 32"/>
          <p:cNvSpPr/>
          <p:nvPr/>
        </p:nvSpPr>
        <p:spPr>
          <a:xfrm>
            <a:off x="8321040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5" name="Shape 33"/>
          <p:cNvSpPr/>
          <p:nvPr/>
        </p:nvSpPr>
        <p:spPr>
          <a:xfrm>
            <a:off x="8321040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6" name="Shape 34"/>
          <p:cNvSpPr/>
          <p:nvPr/>
        </p:nvSpPr>
        <p:spPr>
          <a:xfrm>
            <a:off x="8321040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7" name="Shape 35"/>
          <p:cNvSpPr/>
          <p:nvPr/>
        </p:nvSpPr>
        <p:spPr>
          <a:xfrm>
            <a:off x="8321040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8" name="Shape 36"/>
          <p:cNvSpPr/>
          <p:nvPr/>
        </p:nvSpPr>
        <p:spPr>
          <a:xfrm>
            <a:off x="8321040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39" name="Shape 37"/>
          <p:cNvSpPr/>
          <p:nvPr/>
        </p:nvSpPr>
        <p:spPr>
          <a:xfrm>
            <a:off x="8321040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0" name="Shape 38"/>
          <p:cNvSpPr/>
          <p:nvPr/>
        </p:nvSpPr>
        <p:spPr>
          <a:xfrm>
            <a:off x="8321040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1" name="Shape 39"/>
          <p:cNvSpPr/>
          <p:nvPr/>
        </p:nvSpPr>
        <p:spPr>
          <a:xfrm>
            <a:off x="8321040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2" name="Shape 40"/>
          <p:cNvSpPr/>
          <p:nvPr/>
        </p:nvSpPr>
        <p:spPr>
          <a:xfrm>
            <a:off x="8668512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3" name="Shape 41"/>
          <p:cNvSpPr/>
          <p:nvPr/>
        </p:nvSpPr>
        <p:spPr>
          <a:xfrm>
            <a:off x="8668512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4" name="Shape 42"/>
          <p:cNvSpPr/>
          <p:nvPr/>
        </p:nvSpPr>
        <p:spPr>
          <a:xfrm>
            <a:off x="8668512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5" name="Shape 43"/>
          <p:cNvSpPr/>
          <p:nvPr/>
        </p:nvSpPr>
        <p:spPr>
          <a:xfrm>
            <a:off x="8668512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6" name="Shape 44"/>
          <p:cNvSpPr/>
          <p:nvPr/>
        </p:nvSpPr>
        <p:spPr>
          <a:xfrm>
            <a:off x="8668512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7" name="Shape 45"/>
          <p:cNvSpPr/>
          <p:nvPr/>
        </p:nvSpPr>
        <p:spPr>
          <a:xfrm>
            <a:off x="8668512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8" name="Shape 46"/>
          <p:cNvSpPr/>
          <p:nvPr/>
        </p:nvSpPr>
        <p:spPr>
          <a:xfrm>
            <a:off x="8668512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49" name="Shape 47"/>
          <p:cNvSpPr/>
          <p:nvPr/>
        </p:nvSpPr>
        <p:spPr>
          <a:xfrm>
            <a:off x="8668512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0" name="Shape 48"/>
          <p:cNvSpPr/>
          <p:nvPr/>
        </p:nvSpPr>
        <p:spPr>
          <a:xfrm>
            <a:off x="8668512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1" name="Shape 49"/>
          <p:cNvSpPr/>
          <p:nvPr/>
        </p:nvSpPr>
        <p:spPr>
          <a:xfrm>
            <a:off x="8668512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2" name="Shape 50"/>
          <p:cNvSpPr/>
          <p:nvPr/>
        </p:nvSpPr>
        <p:spPr>
          <a:xfrm>
            <a:off x="8668512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3" name="Shape 51"/>
          <p:cNvSpPr/>
          <p:nvPr/>
        </p:nvSpPr>
        <p:spPr>
          <a:xfrm>
            <a:off x="8668512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4" name="Shape 52"/>
          <p:cNvSpPr/>
          <p:nvPr/>
        </p:nvSpPr>
        <p:spPr>
          <a:xfrm>
            <a:off x="8668512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5" name="Shape 53"/>
          <p:cNvSpPr/>
          <p:nvPr/>
        </p:nvSpPr>
        <p:spPr>
          <a:xfrm>
            <a:off x="8668512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6" name="Shape 54"/>
          <p:cNvSpPr/>
          <p:nvPr/>
        </p:nvSpPr>
        <p:spPr>
          <a:xfrm>
            <a:off x="8668512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7" name="Shape 55"/>
          <p:cNvSpPr/>
          <p:nvPr/>
        </p:nvSpPr>
        <p:spPr>
          <a:xfrm>
            <a:off x="8668512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8" name="Shape 56"/>
          <p:cNvSpPr/>
          <p:nvPr/>
        </p:nvSpPr>
        <p:spPr>
          <a:xfrm>
            <a:off x="8668512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59" name="Shape 57"/>
          <p:cNvSpPr/>
          <p:nvPr/>
        </p:nvSpPr>
        <p:spPr>
          <a:xfrm>
            <a:off x="8668512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0" name="Shape 58"/>
          <p:cNvSpPr/>
          <p:nvPr/>
        </p:nvSpPr>
        <p:spPr>
          <a:xfrm>
            <a:off x="8668512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1" name="Shape 59"/>
          <p:cNvSpPr/>
          <p:nvPr/>
        </p:nvSpPr>
        <p:spPr>
          <a:xfrm>
            <a:off x="8668512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2" name="Shape 60"/>
          <p:cNvSpPr/>
          <p:nvPr/>
        </p:nvSpPr>
        <p:spPr>
          <a:xfrm>
            <a:off x="9015984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3" name="Shape 61"/>
          <p:cNvSpPr/>
          <p:nvPr/>
        </p:nvSpPr>
        <p:spPr>
          <a:xfrm>
            <a:off x="9015984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4" name="Shape 62"/>
          <p:cNvSpPr/>
          <p:nvPr/>
        </p:nvSpPr>
        <p:spPr>
          <a:xfrm>
            <a:off x="9015984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5" name="Shape 63"/>
          <p:cNvSpPr/>
          <p:nvPr/>
        </p:nvSpPr>
        <p:spPr>
          <a:xfrm>
            <a:off x="9015984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6" name="Shape 64"/>
          <p:cNvSpPr/>
          <p:nvPr/>
        </p:nvSpPr>
        <p:spPr>
          <a:xfrm>
            <a:off x="9015984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7" name="Shape 65"/>
          <p:cNvSpPr/>
          <p:nvPr/>
        </p:nvSpPr>
        <p:spPr>
          <a:xfrm>
            <a:off x="9015984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8" name="Shape 66"/>
          <p:cNvSpPr/>
          <p:nvPr/>
        </p:nvSpPr>
        <p:spPr>
          <a:xfrm>
            <a:off x="9015984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69" name="Shape 67"/>
          <p:cNvSpPr/>
          <p:nvPr/>
        </p:nvSpPr>
        <p:spPr>
          <a:xfrm>
            <a:off x="9015984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0" name="Shape 68"/>
          <p:cNvSpPr/>
          <p:nvPr/>
        </p:nvSpPr>
        <p:spPr>
          <a:xfrm>
            <a:off x="9015984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1" name="Shape 69"/>
          <p:cNvSpPr/>
          <p:nvPr/>
        </p:nvSpPr>
        <p:spPr>
          <a:xfrm>
            <a:off x="9015984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2" name="Shape 70"/>
          <p:cNvSpPr/>
          <p:nvPr/>
        </p:nvSpPr>
        <p:spPr>
          <a:xfrm>
            <a:off x="9015984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3" name="Shape 71"/>
          <p:cNvSpPr/>
          <p:nvPr/>
        </p:nvSpPr>
        <p:spPr>
          <a:xfrm>
            <a:off x="9015984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4" name="Shape 72"/>
          <p:cNvSpPr/>
          <p:nvPr/>
        </p:nvSpPr>
        <p:spPr>
          <a:xfrm>
            <a:off x="9015984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5" name="Shape 73"/>
          <p:cNvSpPr/>
          <p:nvPr/>
        </p:nvSpPr>
        <p:spPr>
          <a:xfrm>
            <a:off x="9015984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6" name="Shape 74"/>
          <p:cNvSpPr/>
          <p:nvPr/>
        </p:nvSpPr>
        <p:spPr>
          <a:xfrm>
            <a:off x="9015984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7" name="Shape 75"/>
          <p:cNvSpPr/>
          <p:nvPr/>
        </p:nvSpPr>
        <p:spPr>
          <a:xfrm>
            <a:off x="9015984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8" name="Shape 76"/>
          <p:cNvSpPr/>
          <p:nvPr/>
        </p:nvSpPr>
        <p:spPr>
          <a:xfrm>
            <a:off x="9015984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79" name="Shape 77"/>
          <p:cNvSpPr/>
          <p:nvPr/>
        </p:nvSpPr>
        <p:spPr>
          <a:xfrm>
            <a:off x="9015984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0" name="Shape 78"/>
          <p:cNvSpPr/>
          <p:nvPr/>
        </p:nvSpPr>
        <p:spPr>
          <a:xfrm>
            <a:off x="9015984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1" name="Shape 79"/>
          <p:cNvSpPr/>
          <p:nvPr/>
        </p:nvSpPr>
        <p:spPr>
          <a:xfrm>
            <a:off x="9015984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2" name="Shape 80"/>
          <p:cNvSpPr/>
          <p:nvPr/>
        </p:nvSpPr>
        <p:spPr>
          <a:xfrm>
            <a:off x="9363456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3" name="Shape 81"/>
          <p:cNvSpPr/>
          <p:nvPr/>
        </p:nvSpPr>
        <p:spPr>
          <a:xfrm>
            <a:off x="9363456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4" name="Shape 82"/>
          <p:cNvSpPr/>
          <p:nvPr/>
        </p:nvSpPr>
        <p:spPr>
          <a:xfrm>
            <a:off x="9363456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5" name="Shape 83"/>
          <p:cNvSpPr/>
          <p:nvPr/>
        </p:nvSpPr>
        <p:spPr>
          <a:xfrm>
            <a:off x="9363456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6" name="Shape 84"/>
          <p:cNvSpPr/>
          <p:nvPr/>
        </p:nvSpPr>
        <p:spPr>
          <a:xfrm>
            <a:off x="9363456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7" name="Shape 85"/>
          <p:cNvSpPr/>
          <p:nvPr/>
        </p:nvSpPr>
        <p:spPr>
          <a:xfrm>
            <a:off x="9363456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8" name="Shape 86"/>
          <p:cNvSpPr/>
          <p:nvPr/>
        </p:nvSpPr>
        <p:spPr>
          <a:xfrm>
            <a:off x="9363456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89" name="Shape 87"/>
          <p:cNvSpPr/>
          <p:nvPr/>
        </p:nvSpPr>
        <p:spPr>
          <a:xfrm>
            <a:off x="9363456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0" name="Shape 88"/>
          <p:cNvSpPr/>
          <p:nvPr/>
        </p:nvSpPr>
        <p:spPr>
          <a:xfrm>
            <a:off x="9363456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1" name="Shape 89"/>
          <p:cNvSpPr/>
          <p:nvPr/>
        </p:nvSpPr>
        <p:spPr>
          <a:xfrm>
            <a:off x="9363456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2" name="Shape 90"/>
          <p:cNvSpPr/>
          <p:nvPr/>
        </p:nvSpPr>
        <p:spPr>
          <a:xfrm>
            <a:off x="9363456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3" name="Shape 91"/>
          <p:cNvSpPr/>
          <p:nvPr/>
        </p:nvSpPr>
        <p:spPr>
          <a:xfrm>
            <a:off x="9363456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4" name="Shape 92"/>
          <p:cNvSpPr/>
          <p:nvPr/>
        </p:nvSpPr>
        <p:spPr>
          <a:xfrm>
            <a:off x="9363456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5" name="Shape 93"/>
          <p:cNvSpPr/>
          <p:nvPr/>
        </p:nvSpPr>
        <p:spPr>
          <a:xfrm>
            <a:off x="9363456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6" name="Shape 94"/>
          <p:cNvSpPr/>
          <p:nvPr/>
        </p:nvSpPr>
        <p:spPr>
          <a:xfrm>
            <a:off x="9363456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7" name="Shape 95"/>
          <p:cNvSpPr/>
          <p:nvPr/>
        </p:nvSpPr>
        <p:spPr>
          <a:xfrm>
            <a:off x="9363456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8" name="Shape 96"/>
          <p:cNvSpPr/>
          <p:nvPr/>
        </p:nvSpPr>
        <p:spPr>
          <a:xfrm>
            <a:off x="9363456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99" name="Shape 97"/>
          <p:cNvSpPr/>
          <p:nvPr/>
        </p:nvSpPr>
        <p:spPr>
          <a:xfrm>
            <a:off x="9363456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0" name="Shape 98"/>
          <p:cNvSpPr/>
          <p:nvPr/>
        </p:nvSpPr>
        <p:spPr>
          <a:xfrm>
            <a:off x="9363456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1" name="Shape 99"/>
          <p:cNvSpPr/>
          <p:nvPr/>
        </p:nvSpPr>
        <p:spPr>
          <a:xfrm>
            <a:off x="9363456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2" name="Shape 100"/>
          <p:cNvSpPr/>
          <p:nvPr/>
        </p:nvSpPr>
        <p:spPr>
          <a:xfrm>
            <a:off x="9710928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3" name="Shape 101"/>
          <p:cNvSpPr/>
          <p:nvPr/>
        </p:nvSpPr>
        <p:spPr>
          <a:xfrm>
            <a:off x="9710928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4" name="Shape 102"/>
          <p:cNvSpPr/>
          <p:nvPr/>
        </p:nvSpPr>
        <p:spPr>
          <a:xfrm>
            <a:off x="9710928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5" name="Shape 103"/>
          <p:cNvSpPr/>
          <p:nvPr/>
        </p:nvSpPr>
        <p:spPr>
          <a:xfrm>
            <a:off x="9710928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6" name="Shape 104"/>
          <p:cNvSpPr/>
          <p:nvPr/>
        </p:nvSpPr>
        <p:spPr>
          <a:xfrm>
            <a:off x="9710928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7" name="Shape 105"/>
          <p:cNvSpPr/>
          <p:nvPr/>
        </p:nvSpPr>
        <p:spPr>
          <a:xfrm>
            <a:off x="9710928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8" name="Shape 106"/>
          <p:cNvSpPr/>
          <p:nvPr/>
        </p:nvSpPr>
        <p:spPr>
          <a:xfrm>
            <a:off x="9710928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09" name="Shape 107"/>
          <p:cNvSpPr/>
          <p:nvPr/>
        </p:nvSpPr>
        <p:spPr>
          <a:xfrm>
            <a:off x="9710928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0" name="Shape 108"/>
          <p:cNvSpPr/>
          <p:nvPr/>
        </p:nvSpPr>
        <p:spPr>
          <a:xfrm>
            <a:off x="9710928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1" name="Shape 109"/>
          <p:cNvSpPr/>
          <p:nvPr/>
        </p:nvSpPr>
        <p:spPr>
          <a:xfrm>
            <a:off x="9710928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2" name="Shape 110"/>
          <p:cNvSpPr/>
          <p:nvPr/>
        </p:nvSpPr>
        <p:spPr>
          <a:xfrm>
            <a:off x="9710928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3" name="Shape 111"/>
          <p:cNvSpPr/>
          <p:nvPr/>
        </p:nvSpPr>
        <p:spPr>
          <a:xfrm>
            <a:off x="9710928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4" name="Shape 112"/>
          <p:cNvSpPr/>
          <p:nvPr/>
        </p:nvSpPr>
        <p:spPr>
          <a:xfrm>
            <a:off x="9710928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5" name="Shape 113"/>
          <p:cNvSpPr/>
          <p:nvPr/>
        </p:nvSpPr>
        <p:spPr>
          <a:xfrm>
            <a:off x="9710928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6" name="Shape 114"/>
          <p:cNvSpPr/>
          <p:nvPr/>
        </p:nvSpPr>
        <p:spPr>
          <a:xfrm>
            <a:off x="9710928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7" name="Shape 115"/>
          <p:cNvSpPr/>
          <p:nvPr/>
        </p:nvSpPr>
        <p:spPr>
          <a:xfrm>
            <a:off x="9710928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8" name="Shape 116"/>
          <p:cNvSpPr/>
          <p:nvPr/>
        </p:nvSpPr>
        <p:spPr>
          <a:xfrm>
            <a:off x="9710928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19" name="Shape 117"/>
          <p:cNvSpPr/>
          <p:nvPr/>
        </p:nvSpPr>
        <p:spPr>
          <a:xfrm>
            <a:off x="9710928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0" name="Shape 118"/>
          <p:cNvSpPr/>
          <p:nvPr/>
        </p:nvSpPr>
        <p:spPr>
          <a:xfrm>
            <a:off x="9710928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1" name="Shape 119"/>
          <p:cNvSpPr/>
          <p:nvPr/>
        </p:nvSpPr>
        <p:spPr>
          <a:xfrm>
            <a:off x="9710928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2" name="Shape 120"/>
          <p:cNvSpPr/>
          <p:nvPr/>
        </p:nvSpPr>
        <p:spPr>
          <a:xfrm>
            <a:off x="10058400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3" name="Shape 121"/>
          <p:cNvSpPr/>
          <p:nvPr/>
        </p:nvSpPr>
        <p:spPr>
          <a:xfrm>
            <a:off x="10058400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4" name="Shape 122"/>
          <p:cNvSpPr/>
          <p:nvPr/>
        </p:nvSpPr>
        <p:spPr>
          <a:xfrm>
            <a:off x="10058400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5" name="Shape 123"/>
          <p:cNvSpPr/>
          <p:nvPr/>
        </p:nvSpPr>
        <p:spPr>
          <a:xfrm>
            <a:off x="10058400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6" name="Shape 124"/>
          <p:cNvSpPr/>
          <p:nvPr/>
        </p:nvSpPr>
        <p:spPr>
          <a:xfrm>
            <a:off x="10058400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7" name="Shape 125"/>
          <p:cNvSpPr/>
          <p:nvPr/>
        </p:nvSpPr>
        <p:spPr>
          <a:xfrm>
            <a:off x="10058400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8" name="Shape 126"/>
          <p:cNvSpPr/>
          <p:nvPr/>
        </p:nvSpPr>
        <p:spPr>
          <a:xfrm>
            <a:off x="10058400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29" name="Shape 127"/>
          <p:cNvSpPr/>
          <p:nvPr/>
        </p:nvSpPr>
        <p:spPr>
          <a:xfrm>
            <a:off x="10058400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0" name="Shape 128"/>
          <p:cNvSpPr/>
          <p:nvPr/>
        </p:nvSpPr>
        <p:spPr>
          <a:xfrm>
            <a:off x="10058400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1" name="Shape 129"/>
          <p:cNvSpPr/>
          <p:nvPr/>
        </p:nvSpPr>
        <p:spPr>
          <a:xfrm>
            <a:off x="10058400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2" name="Shape 130"/>
          <p:cNvSpPr/>
          <p:nvPr/>
        </p:nvSpPr>
        <p:spPr>
          <a:xfrm>
            <a:off x="10058400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3" name="Shape 131"/>
          <p:cNvSpPr/>
          <p:nvPr/>
        </p:nvSpPr>
        <p:spPr>
          <a:xfrm>
            <a:off x="10058400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4" name="Shape 132"/>
          <p:cNvSpPr/>
          <p:nvPr/>
        </p:nvSpPr>
        <p:spPr>
          <a:xfrm>
            <a:off x="10058400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5" name="Shape 133"/>
          <p:cNvSpPr/>
          <p:nvPr/>
        </p:nvSpPr>
        <p:spPr>
          <a:xfrm>
            <a:off x="10058400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6" name="Shape 134"/>
          <p:cNvSpPr/>
          <p:nvPr/>
        </p:nvSpPr>
        <p:spPr>
          <a:xfrm>
            <a:off x="10058400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7" name="Shape 135"/>
          <p:cNvSpPr/>
          <p:nvPr/>
        </p:nvSpPr>
        <p:spPr>
          <a:xfrm>
            <a:off x="10058400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8" name="Shape 136"/>
          <p:cNvSpPr/>
          <p:nvPr/>
        </p:nvSpPr>
        <p:spPr>
          <a:xfrm>
            <a:off x="10058400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39" name="Shape 137"/>
          <p:cNvSpPr/>
          <p:nvPr/>
        </p:nvSpPr>
        <p:spPr>
          <a:xfrm>
            <a:off x="10058400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0" name="Shape 138"/>
          <p:cNvSpPr/>
          <p:nvPr/>
        </p:nvSpPr>
        <p:spPr>
          <a:xfrm>
            <a:off x="10058400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1" name="Shape 139"/>
          <p:cNvSpPr/>
          <p:nvPr/>
        </p:nvSpPr>
        <p:spPr>
          <a:xfrm>
            <a:off x="10058400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2" name="Shape 140"/>
          <p:cNvSpPr/>
          <p:nvPr/>
        </p:nvSpPr>
        <p:spPr>
          <a:xfrm>
            <a:off x="10405872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3" name="Shape 141"/>
          <p:cNvSpPr/>
          <p:nvPr/>
        </p:nvSpPr>
        <p:spPr>
          <a:xfrm>
            <a:off x="10405872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4" name="Shape 142"/>
          <p:cNvSpPr/>
          <p:nvPr/>
        </p:nvSpPr>
        <p:spPr>
          <a:xfrm>
            <a:off x="10405872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5" name="Shape 143"/>
          <p:cNvSpPr/>
          <p:nvPr/>
        </p:nvSpPr>
        <p:spPr>
          <a:xfrm>
            <a:off x="10405872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6" name="Shape 144"/>
          <p:cNvSpPr/>
          <p:nvPr/>
        </p:nvSpPr>
        <p:spPr>
          <a:xfrm>
            <a:off x="10405872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7" name="Shape 145"/>
          <p:cNvSpPr/>
          <p:nvPr/>
        </p:nvSpPr>
        <p:spPr>
          <a:xfrm>
            <a:off x="10405872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8" name="Shape 146"/>
          <p:cNvSpPr/>
          <p:nvPr/>
        </p:nvSpPr>
        <p:spPr>
          <a:xfrm>
            <a:off x="10405872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49" name="Shape 147"/>
          <p:cNvSpPr/>
          <p:nvPr/>
        </p:nvSpPr>
        <p:spPr>
          <a:xfrm>
            <a:off x="10405872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0" name="Shape 148"/>
          <p:cNvSpPr/>
          <p:nvPr/>
        </p:nvSpPr>
        <p:spPr>
          <a:xfrm>
            <a:off x="10405872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1" name="Shape 149"/>
          <p:cNvSpPr/>
          <p:nvPr/>
        </p:nvSpPr>
        <p:spPr>
          <a:xfrm>
            <a:off x="10405872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2" name="Shape 150"/>
          <p:cNvSpPr/>
          <p:nvPr/>
        </p:nvSpPr>
        <p:spPr>
          <a:xfrm>
            <a:off x="10405872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3" name="Shape 151"/>
          <p:cNvSpPr/>
          <p:nvPr/>
        </p:nvSpPr>
        <p:spPr>
          <a:xfrm>
            <a:off x="10405872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4" name="Shape 152"/>
          <p:cNvSpPr/>
          <p:nvPr/>
        </p:nvSpPr>
        <p:spPr>
          <a:xfrm>
            <a:off x="10405872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5" name="Shape 153"/>
          <p:cNvSpPr/>
          <p:nvPr/>
        </p:nvSpPr>
        <p:spPr>
          <a:xfrm>
            <a:off x="10405872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6" name="Shape 154"/>
          <p:cNvSpPr/>
          <p:nvPr/>
        </p:nvSpPr>
        <p:spPr>
          <a:xfrm>
            <a:off x="10405872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7" name="Shape 155"/>
          <p:cNvSpPr/>
          <p:nvPr/>
        </p:nvSpPr>
        <p:spPr>
          <a:xfrm>
            <a:off x="10405872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8" name="Shape 156"/>
          <p:cNvSpPr/>
          <p:nvPr/>
        </p:nvSpPr>
        <p:spPr>
          <a:xfrm>
            <a:off x="10405872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59" name="Shape 157"/>
          <p:cNvSpPr/>
          <p:nvPr/>
        </p:nvSpPr>
        <p:spPr>
          <a:xfrm>
            <a:off x="10405872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0" name="Shape 158"/>
          <p:cNvSpPr/>
          <p:nvPr/>
        </p:nvSpPr>
        <p:spPr>
          <a:xfrm>
            <a:off x="10405872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1" name="Shape 159"/>
          <p:cNvSpPr/>
          <p:nvPr/>
        </p:nvSpPr>
        <p:spPr>
          <a:xfrm>
            <a:off x="10405872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2" name="Shape 160"/>
          <p:cNvSpPr/>
          <p:nvPr/>
        </p:nvSpPr>
        <p:spPr>
          <a:xfrm>
            <a:off x="10753344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3" name="Shape 161"/>
          <p:cNvSpPr/>
          <p:nvPr/>
        </p:nvSpPr>
        <p:spPr>
          <a:xfrm>
            <a:off x="10753344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4" name="Shape 162"/>
          <p:cNvSpPr/>
          <p:nvPr/>
        </p:nvSpPr>
        <p:spPr>
          <a:xfrm>
            <a:off x="10753344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5" name="Shape 163"/>
          <p:cNvSpPr/>
          <p:nvPr/>
        </p:nvSpPr>
        <p:spPr>
          <a:xfrm>
            <a:off x="10753344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6" name="Shape 164"/>
          <p:cNvSpPr/>
          <p:nvPr/>
        </p:nvSpPr>
        <p:spPr>
          <a:xfrm>
            <a:off x="10753344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7" name="Shape 165"/>
          <p:cNvSpPr/>
          <p:nvPr/>
        </p:nvSpPr>
        <p:spPr>
          <a:xfrm>
            <a:off x="10753344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8" name="Shape 166"/>
          <p:cNvSpPr/>
          <p:nvPr/>
        </p:nvSpPr>
        <p:spPr>
          <a:xfrm>
            <a:off x="10753344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69" name="Shape 167"/>
          <p:cNvSpPr/>
          <p:nvPr/>
        </p:nvSpPr>
        <p:spPr>
          <a:xfrm>
            <a:off x="10753344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0" name="Shape 168"/>
          <p:cNvSpPr/>
          <p:nvPr/>
        </p:nvSpPr>
        <p:spPr>
          <a:xfrm>
            <a:off x="10753344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1" name="Shape 169"/>
          <p:cNvSpPr/>
          <p:nvPr/>
        </p:nvSpPr>
        <p:spPr>
          <a:xfrm>
            <a:off x="10753344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2" name="Shape 170"/>
          <p:cNvSpPr/>
          <p:nvPr/>
        </p:nvSpPr>
        <p:spPr>
          <a:xfrm>
            <a:off x="10753344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3" name="Shape 171"/>
          <p:cNvSpPr/>
          <p:nvPr/>
        </p:nvSpPr>
        <p:spPr>
          <a:xfrm>
            <a:off x="10753344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4" name="Shape 172"/>
          <p:cNvSpPr/>
          <p:nvPr/>
        </p:nvSpPr>
        <p:spPr>
          <a:xfrm>
            <a:off x="10753344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5" name="Shape 173"/>
          <p:cNvSpPr/>
          <p:nvPr/>
        </p:nvSpPr>
        <p:spPr>
          <a:xfrm>
            <a:off x="10753344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6" name="Shape 174"/>
          <p:cNvSpPr/>
          <p:nvPr/>
        </p:nvSpPr>
        <p:spPr>
          <a:xfrm>
            <a:off x="10753344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7" name="Shape 175"/>
          <p:cNvSpPr/>
          <p:nvPr/>
        </p:nvSpPr>
        <p:spPr>
          <a:xfrm>
            <a:off x="10753344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8" name="Shape 176"/>
          <p:cNvSpPr/>
          <p:nvPr/>
        </p:nvSpPr>
        <p:spPr>
          <a:xfrm>
            <a:off x="10753344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79" name="Shape 177"/>
          <p:cNvSpPr/>
          <p:nvPr/>
        </p:nvSpPr>
        <p:spPr>
          <a:xfrm>
            <a:off x="10753344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0" name="Shape 178"/>
          <p:cNvSpPr/>
          <p:nvPr/>
        </p:nvSpPr>
        <p:spPr>
          <a:xfrm>
            <a:off x="10753344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1" name="Shape 179"/>
          <p:cNvSpPr/>
          <p:nvPr/>
        </p:nvSpPr>
        <p:spPr>
          <a:xfrm>
            <a:off x="10753344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2" name="Shape 180"/>
          <p:cNvSpPr/>
          <p:nvPr/>
        </p:nvSpPr>
        <p:spPr>
          <a:xfrm>
            <a:off x="11100816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3" name="Shape 181"/>
          <p:cNvSpPr/>
          <p:nvPr/>
        </p:nvSpPr>
        <p:spPr>
          <a:xfrm>
            <a:off x="11100816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4" name="Shape 182"/>
          <p:cNvSpPr/>
          <p:nvPr/>
        </p:nvSpPr>
        <p:spPr>
          <a:xfrm>
            <a:off x="11100816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5" name="Shape 183"/>
          <p:cNvSpPr/>
          <p:nvPr/>
        </p:nvSpPr>
        <p:spPr>
          <a:xfrm>
            <a:off x="11100816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6" name="Shape 184"/>
          <p:cNvSpPr/>
          <p:nvPr/>
        </p:nvSpPr>
        <p:spPr>
          <a:xfrm>
            <a:off x="11100816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7" name="Shape 185"/>
          <p:cNvSpPr/>
          <p:nvPr/>
        </p:nvSpPr>
        <p:spPr>
          <a:xfrm>
            <a:off x="11100816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8" name="Shape 186"/>
          <p:cNvSpPr/>
          <p:nvPr/>
        </p:nvSpPr>
        <p:spPr>
          <a:xfrm>
            <a:off x="11100816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89" name="Shape 187"/>
          <p:cNvSpPr/>
          <p:nvPr/>
        </p:nvSpPr>
        <p:spPr>
          <a:xfrm>
            <a:off x="11100816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0" name="Shape 188"/>
          <p:cNvSpPr/>
          <p:nvPr/>
        </p:nvSpPr>
        <p:spPr>
          <a:xfrm>
            <a:off x="11100816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1" name="Shape 189"/>
          <p:cNvSpPr/>
          <p:nvPr/>
        </p:nvSpPr>
        <p:spPr>
          <a:xfrm>
            <a:off x="11100816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2" name="Shape 190"/>
          <p:cNvSpPr/>
          <p:nvPr/>
        </p:nvSpPr>
        <p:spPr>
          <a:xfrm>
            <a:off x="11100816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3" name="Shape 191"/>
          <p:cNvSpPr/>
          <p:nvPr/>
        </p:nvSpPr>
        <p:spPr>
          <a:xfrm>
            <a:off x="11100816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4" name="Shape 192"/>
          <p:cNvSpPr/>
          <p:nvPr/>
        </p:nvSpPr>
        <p:spPr>
          <a:xfrm>
            <a:off x="11100816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5" name="Shape 193"/>
          <p:cNvSpPr/>
          <p:nvPr/>
        </p:nvSpPr>
        <p:spPr>
          <a:xfrm>
            <a:off x="11100816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6" name="Shape 194"/>
          <p:cNvSpPr/>
          <p:nvPr/>
        </p:nvSpPr>
        <p:spPr>
          <a:xfrm>
            <a:off x="11100816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7" name="Shape 195"/>
          <p:cNvSpPr/>
          <p:nvPr/>
        </p:nvSpPr>
        <p:spPr>
          <a:xfrm>
            <a:off x="11100816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8" name="Shape 196"/>
          <p:cNvSpPr/>
          <p:nvPr/>
        </p:nvSpPr>
        <p:spPr>
          <a:xfrm>
            <a:off x="11100816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199" name="Shape 197"/>
          <p:cNvSpPr/>
          <p:nvPr/>
        </p:nvSpPr>
        <p:spPr>
          <a:xfrm>
            <a:off x="11100816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0" name="Shape 198"/>
          <p:cNvSpPr/>
          <p:nvPr/>
        </p:nvSpPr>
        <p:spPr>
          <a:xfrm>
            <a:off x="11100816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1" name="Shape 199"/>
          <p:cNvSpPr/>
          <p:nvPr/>
        </p:nvSpPr>
        <p:spPr>
          <a:xfrm>
            <a:off x="11100816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2" name="Shape 200"/>
          <p:cNvSpPr/>
          <p:nvPr/>
        </p:nvSpPr>
        <p:spPr>
          <a:xfrm>
            <a:off x="11448288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3" name="Shape 201"/>
          <p:cNvSpPr/>
          <p:nvPr/>
        </p:nvSpPr>
        <p:spPr>
          <a:xfrm>
            <a:off x="11448288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4" name="Shape 202"/>
          <p:cNvSpPr/>
          <p:nvPr/>
        </p:nvSpPr>
        <p:spPr>
          <a:xfrm>
            <a:off x="11448288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5" name="Shape 203"/>
          <p:cNvSpPr/>
          <p:nvPr/>
        </p:nvSpPr>
        <p:spPr>
          <a:xfrm>
            <a:off x="11448288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6" name="Shape 204"/>
          <p:cNvSpPr/>
          <p:nvPr/>
        </p:nvSpPr>
        <p:spPr>
          <a:xfrm>
            <a:off x="11448288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7" name="Shape 205"/>
          <p:cNvSpPr/>
          <p:nvPr/>
        </p:nvSpPr>
        <p:spPr>
          <a:xfrm>
            <a:off x="11448288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8" name="Shape 206"/>
          <p:cNvSpPr/>
          <p:nvPr/>
        </p:nvSpPr>
        <p:spPr>
          <a:xfrm>
            <a:off x="11448288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09" name="Shape 207"/>
          <p:cNvSpPr/>
          <p:nvPr/>
        </p:nvSpPr>
        <p:spPr>
          <a:xfrm>
            <a:off x="11448288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0" name="Shape 208"/>
          <p:cNvSpPr/>
          <p:nvPr/>
        </p:nvSpPr>
        <p:spPr>
          <a:xfrm>
            <a:off x="11448288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1" name="Shape 209"/>
          <p:cNvSpPr/>
          <p:nvPr/>
        </p:nvSpPr>
        <p:spPr>
          <a:xfrm>
            <a:off x="11448288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2" name="Shape 210"/>
          <p:cNvSpPr/>
          <p:nvPr/>
        </p:nvSpPr>
        <p:spPr>
          <a:xfrm>
            <a:off x="11448288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3" name="Shape 211"/>
          <p:cNvSpPr/>
          <p:nvPr/>
        </p:nvSpPr>
        <p:spPr>
          <a:xfrm>
            <a:off x="11448288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4" name="Shape 212"/>
          <p:cNvSpPr/>
          <p:nvPr/>
        </p:nvSpPr>
        <p:spPr>
          <a:xfrm>
            <a:off x="11448288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5" name="Shape 213"/>
          <p:cNvSpPr/>
          <p:nvPr/>
        </p:nvSpPr>
        <p:spPr>
          <a:xfrm>
            <a:off x="11448288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6" name="Shape 214"/>
          <p:cNvSpPr/>
          <p:nvPr/>
        </p:nvSpPr>
        <p:spPr>
          <a:xfrm>
            <a:off x="11448288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7" name="Shape 215"/>
          <p:cNvSpPr/>
          <p:nvPr/>
        </p:nvSpPr>
        <p:spPr>
          <a:xfrm>
            <a:off x="11448288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8" name="Shape 216"/>
          <p:cNvSpPr/>
          <p:nvPr/>
        </p:nvSpPr>
        <p:spPr>
          <a:xfrm>
            <a:off x="11448288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19" name="Shape 217"/>
          <p:cNvSpPr/>
          <p:nvPr/>
        </p:nvSpPr>
        <p:spPr>
          <a:xfrm>
            <a:off x="11448288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0" name="Shape 218"/>
          <p:cNvSpPr/>
          <p:nvPr/>
        </p:nvSpPr>
        <p:spPr>
          <a:xfrm>
            <a:off x="11448288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1" name="Shape 219"/>
          <p:cNvSpPr/>
          <p:nvPr/>
        </p:nvSpPr>
        <p:spPr>
          <a:xfrm>
            <a:off x="11448288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2" name="Shape 220"/>
          <p:cNvSpPr/>
          <p:nvPr/>
        </p:nvSpPr>
        <p:spPr>
          <a:xfrm>
            <a:off x="11795760" y="29260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3" name="Shape 221"/>
          <p:cNvSpPr/>
          <p:nvPr/>
        </p:nvSpPr>
        <p:spPr>
          <a:xfrm>
            <a:off x="11795760" y="62179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4" name="Shape 222"/>
          <p:cNvSpPr/>
          <p:nvPr/>
        </p:nvSpPr>
        <p:spPr>
          <a:xfrm>
            <a:off x="11795760" y="95097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5" name="Shape 223"/>
          <p:cNvSpPr/>
          <p:nvPr/>
        </p:nvSpPr>
        <p:spPr>
          <a:xfrm>
            <a:off x="11795760" y="128016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6" name="Shape 224"/>
          <p:cNvSpPr/>
          <p:nvPr/>
        </p:nvSpPr>
        <p:spPr>
          <a:xfrm>
            <a:off x="11795760" y="160934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7" name="Shape 225"/>
          <p:cNvSpPr/>
          <p:nvPr/>
        </p:nvSpPr>
        <p:spPr>
          <a:xfrm>
            <a:off x="11795760" y="193852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8" name="Shape 226"/>
          <p:cNvSpPr/>
          <p:nvPr/>
        </p:nvSpPr>
        <p:spPr>
          <a:xfrm>
            <a:off x="11795760" y="226771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29" name="Shape 227"/>
          <p:cNvSpPr/>
          <p:nvPr/>
        </p:nvSpPr>
        <p:spPr>
          <a:xfrm>
            <a:off x="11795760" y="259689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0" name="Shape 228"/>
          <p:cNvSpPr/>
          <p:nvPr/>
        </p:nvSpPr>
        <p:spPr>
          <a:xfrm>
            <a:off x="11795760" y="292608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1" name="Shape 229"/>
          <p:cNvSpPr/>
          <p:nvPr/>
        </p:nvSpPr>
        <p:spPr>
          <a:xfrm>
            <a:off x="11795760" y="325526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2" name="Shape 230"/>
          <p:cNvSpPr/>
          <p:nvPr/>
        </p:nvSpPr>
        <p:spPr>
          <a:xfrm>
            <a:off x="11795760" y="358444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3" name="Shape 231"/>
          <p:cNvSpPr/>
          <p:nvPr/>
        </p:nvSpPr>
        <p:spPr>
          <a:xfrm>
            <a:off x="11795760" y="391363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4" name="Shape 232"/>
          <p:cNvSpPr/>
          <p:nvPr/>
        </p:nvSpPr>
        <p:spPr>
          <a:xfrm>
            <a:off x="11795760" y="424281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5" name="Shape 233"/>
          <p:cNvSpPr/>
          <p:nvPr/>
        </p:nvSpPr>
        <p:spPr>
          <a:xfrm>
            <a:off x="11795760" y="457200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6" name="Shape 234"/>
          <p:cNvSpPr/>
          <p:nvPr/>
        </p:nvSpPr>
        <p:spPr>
          <a:xfrm>
            <a:off x="11795760" y="490118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7" name="Shape 235"/>
          <p:cNvSpPr/>
          <p:nvPr/>
        </p:nvSpPr>
        <p:spPr>
          <a:xfrm>
            <a:off x="11795760" y="5230368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8" name="Shape 236"/>
          <p:cNvSpPr/>
          <p:nvPr/>
        </p:nvSpPr>
        <p:spPr>
          <a:xfrm>
            <a:off x="11795760" y="5559552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39" name="Shape 237"/>
          <p:cNvSpPr/>
          <p:nvPr/>
        </p:nvSpPr>
        <p:spPr>
          <a:xfrm>
            <a:off x="11795760" y="5888736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40" name="Shape 238"/>
          <p:cNvSpPr/>
          <p:nvPr/>
        </p:nvSpPr>
        <p:spPr>
          <a:xfrm>
            <a:off x="11795760" y="6217920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41" name="Shape 239"/>
          <p:cNvSpPr/>
          <p:nvPr/>
        </p:nvSpPr>
        <p:spPr>
          <a:xfrm>
            <a:off x="11795760" y="6547104"/>
            <a:ext cx="45720" cy="45720"/>
          </a:xfrm>
          <a:prstGeom prst="ellipse">
            <a:avLst/>
          </a:prstGeom>
          <a:solidFill>
            <a:srgbClr val="43331E"/>
          </a:solidFill>
          <a:ln/>
        </p:spPr>
      </p:sp>
      <p:sp>
        <p:nvSpPr>
          <p:cNvPr id="242" name="Shape 240"/>
          <p:cNvSpPr/>
          <p:nvPr/>
        </p:nvSpPr>
        <p:spPr>
          <a:xfrm>
            <a:off x="9784080" y="4206240"/>
            <a:ext cx="3291840" cy="3291840"/>
          </a:xfrm>
          <a:prstGeom prst="donut">
            <a:avLst/>
          </a:prstGeom>
          <a:ln w="15875">
            <a:solidFill>
              <a:srgbClr val="D99A3D"/>
            </a:solidFill>
            <a:prstDash val="solid"/>
          </a:ln>
        </p:spPr>
      </p:sp>
      <p:sp>
        <p:nvSpPr>
          <p:cNvPr id="243" name="Text 241"/>
          <p:cNvSpPr/>
          <p:nvPr/>
        </p:nvSpPr>
        <p:spPr>
          <a:xfrm>
            <a:off x="841248" y="530352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</a:t>
            </a:r>
            <a:endParaRPr lang="en-US" sz="1100" dirty="0"/>
          </a:p>
        </p:txBody>
      </p:sp>
      <p:sp>
        <p:nvSpPr>
          <p:cNvPr id="244" name="Shape 242"/>
          <p:cNvSpPr/>
          <p:nvPr/>
        </p:nvSpPr>
        <p:spPr>
          <a:xfrm>
            <a:off x="859536" y="1883664"/>
            <a:ext cx="502920" cy="54864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245" name="Text 243"/>
          <p:cNvSpPr/>
          <p:nvPr/>
        </p:nvSpPr>
        <p:spPr>
          <a:xfrm>
            <a:off x="841248" y="2103120"/>
            <a:ext cx="886968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云栖咖啡连锁扩张计划</a:t>
            </a:r>
            <a:endParaRPr lang="en-US" sz="4400" dirty="0"/>
          </a:p>
        </p:txBody>
      </p:sp>
      <p:sp>
        <p:nvSpPr>
          <p:cNvPr id="246" name="Text 244"/>
          <p:cNvSpPr/>
          <p:nvPr/>
        </p:nvSpPr>
        <p:spPr>
          <a:xfrm>
            <a:off x="841248" y="4160520"/>
            <a:ext cx="85039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30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A+ 轮融资路演 · 本轮拟融资 6,000 万元</a:t>
            </a:r>
            <a:endParaRPr lang="en-US" sz="1500" dirty="0"/>
          </a:p>
          <a:p>
            <a:pPr algn="l" indent="0" marL="0">
              <a:lnSpc>
                <a:spcPct val="130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创始人 &amp; CEO：周牧遥 · 2026 年</a:t>
            </a:r>
            <a:endParaRPr lang="en-US" sz="1500" dirty="0"/>
          </a:p>
        </p:txBody>
      </p:sp>
      <p:sp>
        <p:nvSpPr>
          <p:cNvPr id="247" name="Text 245"/>
          <p:cNvSpPr/>
          <p:nvPr/>
        </p:nvSpPr>
        <p:spPr>
          <a:xfrm>
            <a:off x="841248" y="629107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样稿示例 · 内容虚构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CONTENTS · 目录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{公司名}研究报告目录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841248" y="2121408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B465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682496" y="2176272"/>
            <a:ext cx="9594799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投资要点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41248" y="2779776"/>
            <a:ext cx="10417759" cy="0"/>
          </a:xfrm>
          <a:prstGeom prst="line">
            <a:avLst/>
          </a:prstGeom>
          <a:noFill/>
          <a:ln w="9525">
            <a:solidFill>
              <a:srgbClr val="3A2C1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41248" y="2852928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B465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682496" y="2907792"/>
            <a:ext cx="9594799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市场空间与行业趋势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41248" y="3511296"/>
            <a:ext cx="10417759" cy="0"/>
          </a:xfrm>
          <a:prstGeom prst="line">
            <a:avLst/>
          </a:prstGeom>
          <a:noFill/>
          <a:ln w="9525">
            <a:solidFill>
              <a:srgbClr val="3A2C1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1248" y="3584448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B465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1682496" y="3639312"/>
            <a:ext cx="9594799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公司与创新模式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41248" y="4242816"/>
            <a:ext cx="10417759" cy="0"/>
          </a:xfrm>
          <a:prstGeom prst="line">
            <a:avLst/>
          </a:prstGeom>
          <a:noFill/>
          <a:ln w="9525">
            <a:solidFill>
              <a:srgbClr val="3A2C1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4315968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B465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1682496" y="4370832"/>
            <a:ext cx="9594799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扩张计划与财务预测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41248" y="4974336"/>
            <a:ext cx="10417759" cy="0"/>
          </a:xfrm>
          <a:prstGeom prst="line">
            <a:avLst/>
          </a:prstGeom>
          <a:noFill/>
          <a:ln w="9525">
            <a:solidFill>
              <a:srgbClr val="3A2C1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HIGHLIGHTS · 投资要点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{公司名}核心投资逻辑摘要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现制现售精品咖啡，客单价 16 元：六成的连锁大牌价格、同价位段的品质上限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62 家直营门店全部盈利，单店月均营收 21.8 万元，平均回本周期 14 个月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本轮融资 6,000 万元，计划 18 个月内新开 120 家店，锁定长三角与珠三角核心商圈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12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BACKGROUND · 背景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{行业}万亿市场空间与消费升级趋势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中国现制咖啡市场规模约 1,900 亿元，近三年复合增速 21%，仍处快速渗透期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人均年消费约 11 杯，对标日韩 180 杯以上，增量主要来自二三线城市与办公场景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平价精品化并行：15—20 元价格带成为增长最快的细分区间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12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COMPANY · 公司概述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{公司名}发展历程与{战略定位}优势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 年创立于杭州，从社区小店起步，2023 年完成 A 轮融资后切入写字楼场景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现运营直营门店 62 家、注册会员 48 万人，自有烘焙工厂一座（年产能 900 吨）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创始团队持股 58%，机构股东包括晨岭资本、九安创投等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12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 · 数据页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{公司名}近年财务表现与增长质量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841248" y="2583180"/>
            <a:ext cx="3344570" cy="2788920"/>
          </a:xfrm>
          <a:prstGeom prst="rect">
            <a:avLst/>
          </a:prstGeom>
          <a:solidFill>
            <a:srgbClr val="221812"/>
          </a:solidFill>
          <a:ln w="9525">
            <a:solidFill>
              <a:srgbClr val="2C201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1248" y="2583180"/>
            <a:ext cx="64008" cy="27889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7" name="Text 5"/>
          <p:cNvSpPr/>
          <p:nvPr/>
        </p:nvSpPr>
        <p:spPr>
          <a:xfrm>
            <a:off x="1115568" y="2802636"/>
            <a:ext cx="2832506" cy="2386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年营收 1.62 亿元，同比增长 74%；净利润 1,460 万元，净利率 9.0%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23562" y="2583180"/>
            <a:ext cx="3344570" cy="2788920"/>
          </a:xfrm>
          <a:prstGeom prst="rect">
            <a:avLst/>
          </a:prstGeom>
          <a:solidFill>
            <a:srgbClr val="221812"/>
          </a:solidFill>
          <a:ln w="9525">
            <a:solidFill>
              <a:srgbClr val="2C201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23562" y="2583180"/>
            <a:ext cx="64008" cy="27889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10" name="Text 8"/>
          <p:cNvSpPr/>
          <p:nvPr/>
        </p:nvSpPr>
        <p:spPr>
          <a:xfrm>
            <a:off x="4697882" y="2802636"/>
            <a:ext cx="2832506" cy="2386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综合毛利率 63.5%，自有烘焙使咖啡豆成本较外购低约 18 个百分点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05877" y="2583180"/>
            <a:ext cx="3344570" cy="2788920"/>
          </a:xfrm>
          <a:prstGeom prst="rect">
            <a:avLst/>
          </a:prstGeom>
          <a:solidFill>
            <a:srgbClr val="221812"/>
          </a:solidFill>
          <a:ln w="9525">
            <a:solidFill>
              <a:srgbClr val="2C20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05877" y="2583180"/>
            <a:ext cx="64008" cy="27889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13" name="Text 11"/>
          <p:cNvSpPr/>
          <p:nvPr/>
        </p:nvSpPr>
        <p:spPr>
          <a:xfrm>
            <a:off x="8280197" y="2802636"/>
            <a:ext cx="2832506" cy="2386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经营性现金流连续三年为正，2025 年达 2,900 万元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12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APPROACH · 方案页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传统{行业}痛点与{公司名}创新模式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传统咖啡馆三大痛点：租金人力占比高、出杯慢、高峰排队流失订单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云栖模式：60㎡ 小店型 + 全自动意式机 + 小程序预点单，高峰出杯时效 90 秒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同等商圈下单店投入仅为传统大店的 45%，坪效高出约 1.7 倍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12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 · 数据页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{公司名}逆势扩张与万店空间测算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841248" y="2583180"/>
            <a:ext cx="3344570" cy="2788920"/>
          </a:xfrm>
          <a:prstGeom prst="rect">
            <a:avLst/>
          </a:prstGeom>
          <a:solidFill>
            <a:srgbClr val="221812"/>
          </a:solidFill>
          <a:ln w="9525">
            <a:solidFill>
              <a:srgbClr val="2C201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1248" y="2583180"/>
            <a:ext cx="64008" cy="27889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7" name="Text 5"/>
          <p:cNvSpPr/>
          <p:nvPr/>
        </p:nvSpPr>
        <p:spPr>
          <a:xfrm>
            <a:off x="1115568" y="2802636"/>
            <a:ext cx="2832506" cy="2386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未来三年计划新开门店 380 家，其中 2027 年 120 家，重点布局 15 个城市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23562" y="2583180"/>
            <a:ext cx="3344570" cy="2788920"/>
          </a:xfrm>
          <a:prstGeom prst="rect">
            <a:avLst/>
          </a:prstGeom>
          <a:solidFill>
            <a:srgbClr val="221812"/>
          </a:solidFill>
          <a:ln w="9525">
            <a:solidFill>
              <a:srgbClr val="2C201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23562" y="2583180"/>
            <a:ext cx="64008" cy="27889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10" name="Text 8"/>
          <p:cNvSpPr/>
          <p:nvPr/>
        </p:nvSpPr>
        <p:spPr>
          <a:xfrm>
            <a:off x="4697882" y="2802636"/>
            <a:ext cx="2832506" cy="2386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单店模型已在三种城市能级验证：新一线回本 13 个月、三线城市回本 17 个月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05877" y="2583180"/>
            <a:ext cx="3344570" cy="2788920"/>
          </a:xfrm>
          <a:prstGeom prst="rect">
            <a:avLst/>
          </a:prstGeom>
          <a:solidFill>
            <a:srgbClr val="221812"/>
          </a:solidFill>
          <a:ln w="9525">
            <a:solidFill>
              <a:srgbClr val="2C20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05877" y="2583180"/>
            <a:ext cx="64008" cy="27889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13" name="Text 11"/>
          <p:cNvSpPr/>
          <p:nvPr/>
        </p:nvSpPr>
        <p:spPr>
          <a:xfrm>
            <a:off x="8280197" y="2802636"/>
            <a:ext cx="2832506" cy="23865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按此节奏，2028 年门店总数将达 440 家，覆盖全国主要办公商圈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12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APPROACH · 方案页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{公司名}渠道结构与加盟商盈利模型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坚持直营为主（占比 85%），城市合伙人模式试点 8 家，严控品质口径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线上渠道贡献 31% 订单：小程序预点单、企业团餐与电商零售豆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合伙人单店年均净利约 38 万元，与总部按 6:4 分成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12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APPROACH · 方案页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{公司名}组织激励与供应链效率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店长合伙人制：成熟店长可跟投单店 5%—10%，核心店长年流失率仅 4%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自有烘焙工厂 + 区域冷链仓，原料成本占比稳定在 22% 以内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数字化中台统一排班、订货与品控巡检，单店人力较行业平均少 1.2 人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12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D99A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CONCLUSION · 结论页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41248" y="841248"/>
            <a:ext cx="10509199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{公司名}盈利预测与投资建议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841248" y="1956816"/>
            <a:ext cx="10509199" cy="4041648"/>
          </a:xfrm>
          <a:prstGeom prst="rect">
            <a:avLst/>
          </a:prstGeom>
          <a:solidFill>
            <a:srgbClr val="221812"/>
          </a:solidFill>
          <a:ln/>
        </p:spPr>
      </p:sp>
      <p:sp>
        <p:nvSpPr>
          <p:cNvPr id="6" name="Shape 4"/>
          <p:cNvSpPr/>
          <p:nvPr/>
        </p:nvSpPr>
        <p:spPr>
          <a:xfrm>
            <a:off x="841248" y="1956816"/>
            <a:ext cx="82296" cy="4041648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7" name="Text 5"/>
          <p:cNvSpPr/>
          <p:nvPr/>
        </p:nvSpPr>
        <p:spPr>
          <a:xfrm>
            <a:off x="1344168" y="2304288"/>
            <a:ext cx="9457639" cy="3429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30000"/>
              </a:lnSpc>
              <a:spcAft>
                <a:spcPts val="1500"/>
              </a:spcAft>
              <a:buSzPct val="100000"/>
              <a:buChar char="▪"/>
            </a:pPr>
            <a:r>
              <a:rPr lang="en-US" sz="19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 2026—2028 年营收分别达 2.9 亿、5.4 亿、8.7 亿元，净利率升至 11%—12%</a:t>
            </a:r>
            <a:endParaRPr lang="en-US" sz="1900" dirty="0"/>
          </a:p>
          <a:p>
            <a:pPr marL="203200" indent="-203200">
              <a:lnSpc>
                <a:spcPct val="130000"/>
              </a:lnSpc>
              <a:spcAft>
                <a:spcPts val="1500"/>
              </a:spcAft>
              <a:buSzPct val="100000"/>
              <a:buChar char="▪"/>
            </a:pPr>
            <a:r>
              <a:rPr lang="en-US" sz="155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本轮融资用途：70% 新店开设、20% 供应链扩容、10% 品牌与数字化</a:t>
            </a:r>
            <a:endParaRPr lang="en-US" sz="1900" dirty="0"/>
          </a:p>
          <a:p>
            <a:pPr marL="203200" indent="-203200">
              <a:lnSpc>
                <a:spcPct val="130000"/>
              </a:lnSpc>
              <a:spcAft>
                <a:spcPts val="1500"/>
              </a:spcAft>
              <a:buSzPct val="100000"/>
              <a:buChar char="▪"/>
            </a:pPr>
            <a:r>
              <a:rPr lang="en-US" sz="1550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主要风险为核心商圈租金上涨与价格战，测算中已预留 15% 安全边际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/ 12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10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41848" y="2304288"/>
            <a:ext cx="914400" cy="54864"/>
          </a:xfrm>
          <a:prstGeom prst="rect">
            <a:avLst/>
          </a:prstGeom>
          <a:solidFill>
            <a:srgbClr val="D99A3D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542032"/>
            <a:ext cx="999439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3EAD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感谢观看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1097280" y="3767328"/>
            <a:ext cx="9994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spc="600" kern="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THANK YOU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A898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/ 12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2026-11-02T07:40:04Z</dcterms:created>
  <dcterms:modified xsi:type="dcterms:W3CDTF">2026-11-02T07:40:04Z</dcterms:modified>
</cp:coreProperties>
</file>