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2011680" y="1389888"/>
            <a:ext cx="8165592" cy="0"/>
          </a:xfrm>
          <a:prstGeom prst="line">
            <a:avLst/>
          </a:prstGeom>
          <a:noFill/>
          <a:ln w="12700">
            <a:solidFill>
              <a:srgbClr val="B4443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011680" y="1508760"/>
            <a:ext cx="8165592" cy="0"/>
          </a:xfrm>
          <a:prstGeom prst="line">
            <a:avLst/>
          </a:prstGeom>
          <a:noFill/>
          <a:ln w="28575">
            <a:solidFill>
              <a:srgbClr val="E0D5B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80160" y="1965960"/>
            <a:ext cx="9628632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基于多模态的校园导航系统设计与实现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5870448" y="3822192"/>
            <a:ext cx="457200" cy="45720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8" name="Text 6"/>
          <p:cNvSpPr/>
          <p:nvPr/>
        </p:nvSpPr>
        <p:spPr>
          <a:xfrm>
            <a:off x="1280160" y="4096512"/>
            <a:ext cx="9628632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spcAft>
                <a:spcPts val="700"/>
              </a:spcAft>
              <a:buNone/>
            </a:pPr>
            <a:r>
              <a:rPr lang="en-US" sz="14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答辩人：陈思远 · 指导教师：刘明轩 副教授</a:t>
            </a:r>
            <a:endParaRPr lang="en-US" sz="1450" dirty="0"/>
          </a:p>
          <a:p>
            <a:pPr algn="ctr" indent="0" marL="0">
              <a:lnSpc>
                <a:spcPct val="130000"/>
              </a:lnSpc>
              <a:spcAft>
                <a:spcPts val="700"/>
              </a:spcAft>
              <a:buNone/>
            </a:pPr>
            <a:r>
              <a:rPr lang="en-US" sz="14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星野大学 计算机科学与技术学院 · 2026 届本科毕业设计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2011680" y="5413248"/>
            <a:ext cx="8165592" cy="0"/>
          </a:xfrm>
          <a:prstGeom prst="line">
            <a:avLst/>
          </a:prstGeom>
          <a:noFill/>
          <a:ln w="28575">
            <a:solidFill>
              <a:srgbClr val="E0D5B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011680" y="5532120"/>
            <a:ext cx="8165592" cy="0"/>
          </a:xfrm>
          <a:prstGeom prst="line">
            <a:avLst/>
          </a:prstGeom>
          <a:noFill/>
          <a:ln w="12700">
            <a:solidFill>
              <a:srgbClr val="B4443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80160" y="6291072"/>
            <a:ext cx="96286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样稿示例 · 内容虚构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5" name="Text 3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B444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CONTENTS · 目录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41248" y="841248"/>
            <a:ext cx="9875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{学科}研究：{核心概念}方法论的选择与困境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41248" y="1847088"/>
            <a:ext cx="10509199" cy="0"/>
          </a:xfrm>
          <a:prstGeom prst="line">
            <a:avLst/>
          </a:prstGeom>
          <a:noFill/>
          <a:ln w="12700">
            <a:solidFill>
              <a:srgbClr val="E0D5B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41248" y="2121408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D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682496" y="2176272"/>
            <a:ext cx="9594799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研究背景与意义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41248" y="2779776"/>
            <a:ext cx="10417759" cy="0"/>
          </a:xfrm>
          <a:prstGeom prst="line">
            <a:avLst/>
          </a:prstGeom>
          <a:noFill/>
          <a:ln w="9525">
            <a:solidFill>
              <a:srgbClr val="E0D5B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41248" y="2852928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D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1682496" y="2907792"/>
            <a:ext cx="9594799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关键技术与系统设计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41248" y="3511296"/>
            <a:ext cx="10417759" cy="0"/>
          </a:xfrm>
          <a:prstGeom prst="line">
            <a:avLst/>
          </a:prstGeom>
          <a:noFill/>
          <a:ln w="9525">
            <a:solidFill>
              <a:srgbClr val="E0D5B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1248" y="3584448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D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1682496" y="3639312"/>
            <a:ext cx="9594799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系统实现与实验验证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41248" y="4242816"/>
            <a:ext cx="10417759" cy="0"/>
          </a:xfrm>
          <a:prstGeom prst="line">
            <a:avLst/>
          </a:prstGeom>
          <a:noFill/>
          <a:ln w="9525">
            <a:solidFill>
              <a:srgbClr val="E0D5B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1248" y="4315968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F4D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2500" dirty="0"/>
          </a:p>
        </p:txBody>
      </p:sp>
      <p:sp>
        <p:nvSpPr>
          <p:cNvPr id="18" name="Text 16"/>
          <p:cNvSpPr/>
          <p:nvPr/>
        </p:nvSpPr>
        <p:spPr>
          <a:xfrm>
            <a:off x="1682496" y="4370832"/>
            <a:ext cx="9594799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总结与展望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41248" y="4974336"/>
            <a:ext cx="10417759" cy="0"/>
          </a:xfrm>
          <a:prstGeom prst="line">
            <a:avLst/>
          </a:prstGeom>
          <a:noFill/>
          <a:ln w="9525">
            <a:solidFill>
              <a:srgbClr val="E0D5B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/ 12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5" name="Text 3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B444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BACKGROUND · 背景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41248" y="841248"/>
            <a:ext cx="9875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{学科}史中{核心概念}方法论的起源与影响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41248" y="1847088"/>
            <a:ext cx="10509199" cy="0"/>
          </a:xfrm>
          <a:prstGeom prst="line">
            <a:avLst/>
          </a:prstGeom>
          <a:noFill/>
          <a:ln w="12700">
            <a:solidFill>
              <a:srgbClr val="E0D5B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校园访客与新生普遍面临楼宇分布分散、室内外导航断裂的问题，问卷调研显示 78% 的新生在入学首月有过迷路经历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现有地图产品止步于建筑物门口，室内定位与跨楼层路径规划仍是空白，本文工作即针对这一断点展开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/ 12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5" name="Text 3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B444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CONCEPTS · 概念界定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41248" y="841248"/>
            <a:ext cx="9875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{核心概念}与{核心概念}：{学科}认识论的基本范畴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41248" y="1847088"/>
            <a:ext cx="10509199" cy="0"/>
          </a:xfrm>
          <a:prstGeom prst="line">
            <a:avLst/>
          </a:prstGeom>
          <a:noFill/>
          <a:ln w="12700">
            <a:solidFill>
              <a:srgbClr val="E0D5B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多模态导航：融合卫星定位、Wi-Fi 指纹、蓝牙信标与视觉地标的混合定位方式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校园路网图：将道路与楼宇出入口抽象为节点与边，支撑最短路径与无障碍路径两类查询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/ 12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5" name="Text 3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B444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FRAMEWORK · 理论框架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41248" y="841248"/>
            <a:ext cx="9875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{核心概念}方法论的{数字}条基本原则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41248" y="1847088"/>
            <a:ext cx="10509199" cy="0"/>
          </a:xfrm>
          <a:prstGeom prst="line">
            <a:avLst/>
          </a:prstGeom>
          <a:noFill/>
          <a:ln w="12700">
            <a:solidFill>
              <a:srgbClr val="E0D5B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定位层：室外 GPS 粗定位 + 室内 Wi-Fi 指纹精定位，切换阈值经实验标定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规划层：基于 A* 算法的多目标路径规划，支持避障与无障碍权重设置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呈现层：2.5D 校园模型与语音播报结合，降低行进中的读图负担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/ 12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5" name="Text 3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B444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CASE STUDY · 案例页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41248" y="841248"/>
            <a:ext cx="9875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{核心人物}的{核心概念}方法论实践路径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41248" y="1847088"/>
            <a:ext cx="10509199" cy="0"/>
          </a:xfrm>
          <a:prstGeom prst="line">
            <a:avLst/>
          </a:prstGeom>
          <a:noFill/>
          <a:ln w="12700">
            <a:solidFill>
              <a:srgbClr val="E0D5B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在图书馆与教学楼群共布设 42 个蓝牙信标，采集 Wi-Fi 指纹样本 18,000 条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指纹匹配采用 KNN 加权算法，室内定位平均误差 1.8 米，较基线方法降低 37%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/ 12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5" name="Text 3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B444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ARGUMENT · 论证页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41248" y="841248"/>
            <a:ext cx="9875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{核心概念}与{核心概念}的协同机制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41248" y="1847088"/>
            <a:ext cx="10509199" cy="0"/>
          </a:xfrm>
          <a:prstGeom prst="line">
            <a:avLst/>
          </a:prstGeom>
          <a:noFill/>
          <a:ln w="12700">
            <a:solidFill>
              <a:srgbClr val="E0D5B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消融实验对比单模态与多模态融合：融合方案在楼宇出入口切换点的定位跳变率从 23% 降至 6%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视觉地标校验仅在置信度不足时触发，兼顾精度与功耗，连续导航续航影响小于 8%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/ 12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5" name="Text 3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B444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ISSUES · 问题页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41248" y="841248"/>
            <a:ext cx="9875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{核心概念}方法论在{具体领域}的适用边界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41248" y="1847088"/>
            <a:ext cx="10509199" cy="0"/>
          </a:xfrm>
          <a:prstGeom prst="line">
            <a:avLst/>
          </a:prstGeom>
          <a:noFill/>
          <a:ln w="12700">
            <a:solidFill>
              <a:srgbClr val="E0D5B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高峰时段 Wi-Fi 信号受人群密度干扰，室内定位误差可升至 3.5 米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建筑内部结构改造后指纹库需重新采集，维护成本随覆盖范围线性增长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/ 12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5" name="Text 3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B444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CASE STUDY · 案例页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41248" y="841248"/>
            <a:ext cx="9875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{核心人物}思想体系中的{核心概念}张力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41248" y="1847088"/>
            <a:ext cx="10509199" cy="0"/>
          </a:xfrm>
          <a:prstGeom prst="line">
            <a:avLst/>
          </a:prstGeom>
          <a:noFill/>
          <a:ln w="12700">
            <a:solidFill>
              <a:srgbClr val="E0D5B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以新生报到日为场景组织 30 名志愿者实测：平均寻路时间较使用普通地图缩短 41%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无障碍路径模式下，轮椅使用者全程避开台阶路段，验证了权重模型的有效性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/ 12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5" name="Text 3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B444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· 讨论页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41248" y="841248"/>
            <a:ext cx="9875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{核心概念}方法论困境的{学科}史解释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41248" y="1847088"/>
            <a:ext cx="10509199" cy="0"/>
          </a:xfrm>
          <a:prstGeom prst="line">
            <a:avLst/>
          </a:prstGeom>
          <a:noFill/>
          <a:ln w="12700">
            <a:solidFill>
              <a:srgbClr val="E0D5B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6968" y="1975104"/>
            <a:ext cx="10143439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750" b="1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与纯视觉 SLAM 方案相比，本系统硬件成本低一个数量级，但对既有基础设施依赖更强</a:t>
            </a:r>
            <a:endParaRPr lang="en-US" sz="1750" dirty="0"/>
          </a:p>
          <a:p>
            <a:pPr marL="190500" indent="-190500">
              <a:lnSpc>
                <a:spcPct val="130000"/>
              </a:lnSpc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2B2B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与商业地图的室内方案相比，本系统开放路网数据接口，便于校方二次开发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12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841248" y="603504"/>
            <a:ext cx="310896" cy="45720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5" name="Text 3"/>
          <p:cNvSpPr/>
          <p:nvPr/>
        </p:nvSpPr>
        <p:spPr>
          <a:xfrm>
            <a:off x="1280160" y="475488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B4443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CONCLUSION · 结论页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841248" y="841248"/>
            <a:ext cx="9875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7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{核心概念}方法论：{学科}认识论的启示与局限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41248" y="1847088"/>
            <a:ext cx="10509199" cy="0"/>
          </a:xfrm>
          <a:prstGeom prst="line">
            <a:avLst/>
          </a:prstGeom>
          <a:noFill/>
          <a:ln w="12700">
            <a:solidFill>
              <a:srgbClr val="E0D5B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41248" y="1956816"/>
            <a:ext cx="10509199" cy="4041648"/>
          </a:xfrm>
          <a:prstGeom prst="rect">
            <a:avLst/>
          </a:prstGeom>
          <a:solidFill>
            <a:srgbClr val="1F4D4A"/>
          </a:solidFill>
          <a:ln/>
        </p:spPr>
      </p:sp>
      <p:sp>
        <p:nvSpPr>
          <p:cNvPr id="9" name="Shape 7"/>
          <p:cNvSpPr/>
          <p:nvPr/>
        </p:nvSpPr>
        <p:spPr>
          <a:xfrm>
            <a:off x="841248" y="1956816"/>
            <a:ext cx="82296" cy="4041648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10" name="Text 8"/>
          <p:cNvSpPr/>
          <p:nvPr/>
        </p:nvSpPr>
        <p:spPr>
          <a:xfrm>
            <a:off x="1344168" y="2304288"/>
            <a:ext cx="9457639" cy="3429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30000"/>
              </a:lnSpc>
              <a:spcAft>
                <a:spcPts val="1500"/>
              </a:spcAft>
              <a:buSzPct val="100000"/>
              <a:buChar char="▪"/>
            </a:pPr>
            <a:r>
              <a:rPr lang="en-US" sz="1900" b="1" dirty="0">
                <a:solidFill>
                  <a:srgbClr val="F7F2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完成了多模态定位、路径规划与 2.5D 呈现的完整系统，核心指标均达到设计预期</a:t>
            </a:r>
            <a:endParaRPr lang="en-US" sz="1900" dirty="0"/>
          </a:p>
          <a:p>
            <a:pPr marL="203200" indent="-203200">
              <a:lnSpc>
                <a:spcPct val="130000"/>
              </a:lnSpc>
              <a:spcAft>
                <a:spcPts val="1500"/>
              </a:spcAft>
              <a:buSzPct val="100000"/>
              <a:buChar char="▪"/>
            </a:pPr>
            <a:r>
              <a:rPr lang="en-US" sz="1550" dirty="0">
                <a:solidFill>
                  <a:srgbClr val="F7F2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系统已被学校迎新平台采纳试用，后续将引入众包更新机制，解决指纹库维护问题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41248" y="6519672"/>
            <a:ext cx="5943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PPT 结构智库 · ppt.rapporteur.online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/ 12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018520" y="292608"/>
            <a:ext cx="713232" cy="713232"/>
          </a:xfrm>
          <a:prstGeom prst="rect">
            <a:avLst/>
          </a:prstGeom>
          <a:ln w="15875">
            <a:solidFill>
              <a:srgbClr val="B4443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1018520" y="502920"/>
            <a:ext cx="71323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校徽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641848" y="2304288"/>
            <a:ext cx="914400" cy="54864"/>
          </a:xfrm>
          <a:prstGeom prst="rect">
            <a:avLst/>
          </a:prstGeom>
          <a:solidFill>
            <a:srgbClr val="B44436"/>
          </a:solidFill>
          <a:ln/>
        </p:spPr>
      </p:sp>
      <p:sp>
        <p:nvSpPr>
          <p:cNvPr id="5" name="Text 3"/>
          <p:cNvSpPr/>
          <p:nvPr/>
        </p:nvSpPr>
        <p:spPr>
          <a:xfrm>
            <a:off x="1097280" y="2542032"/>
            <a:ext cx="999439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F4D4A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敬请指正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97280" y="3767328"/>
            <a:ext cx="999439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spc="600" kern="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谢谢观看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378440" y="6519672"/>
            <a:ext cx="9601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A827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/ 12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2026-11-02T07:40:04Z</dcterms:created>
  <dcterms:modified xsi:type="dcterms:W3CDTF">2026-11-02T07:40:04Z</dcterms:modified>
</cp:coreProperties>
</file>